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1"/>
  </p:notesMasterIdLst>
  <p:sldIdLst>
    <p:sldId id="262" r:id="rId2"/>
    <p:sldId id="277" r:id="rId3"/>
    <p:sldId id="268" r:id="rId4"/>
    <p:sldId id="279" r:id="rId5"/>
    <p:sldId id="282" r:id="rId6"/>
    <p:sldId id="292" r:id="rId7"/>
    <p:sldId id="448" r:id="rId8"/>
    <p:sldId id="449" r:id="rId9"/>
    <p:sldId id="446" r:id="rId10"/>
    <p:sldId id="443" r:id="rId11"/>
    <p:sldId id="453" r:id="rId12"/>
    <p:sldId id="452" r:id="rId13"/>
    <p:sldId id="447" r:id="rId14"/>
    <p:sldId id="384" r:id="rId15"/>
    <p:sldId id="385" r:id="rId16"/>
    <p:sldId id="386" r:id="rId17"/>
    <p:sldId id="436" r:id="rId18"/>
    <p:sldId id="450" r:id="rId19"/>
    <p:sldId id="437" r:id="rId20"/>
    <p:sldId id="438" r:id="rId21"/>
    <p:sldId id="418" r:id="rId22"/>
    <p:sldId id="439" r:id="rId23"/>
    <p:sldId id="440" r:id="rId24"/>
    <p:sldId id="411" r:id="rId25"/>
    <p:sldId id="441" r:id="rId26"/>
    <p:sldId id="451" r:id="rId27"/>
    <p:sldId id="419" r:id="rId28"/>
    <p:sldId id="317" r:id="rId29"/>
    <p:sldId id="41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7BB"/>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86559" autoAdjust="0"/>
  </p:normalViewPr>
  <p:slideViewPr>
    <p:cSldViewPr snapToGrid="0">
      <p:cViewPr varScale="1">
        <p:scale>
          <a:sx n="64" d="100"/>
          <a:sy n="64" d="100"/>
        </p:scale>
        <p:origin x="6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Number of Patients involved in MH care</a:t>
            </a:r>
            <a:endParaRPr lang="en-GB"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ka-GE"/>
        </a:p>
      </c:txPr>
    </c:title>
    <c:autoTitleDeleted val="0"/>
    <c:plotArea>
      <c:layout/>
      <c:barChart>
        <c:barDir val="col"/>
        <c:grouping val="clustered"/>
        <c:varyColors val="0"/>
        <c:ser>
          <c:idx val="0"/>
          <c:order val="0"/>
          <c:spPr>
            <a:solidFill>
              <a:schemeClr val="accent5">
                <a:alpha val="85000"/>
              </a:schemeClr>
            </a:solidFill>
            <a:ln w="9525" cap="flat" cmpd="sng" algn="ctr">
              <a:solidFill>
                <a:schemeClr val="lt1">
                  <a:alpha val="50000"/>
                </a:schemeClr>
              </a:solidFill>
              <a:round/>
            </a:ln>
            <a:effectLst/>
          </c:spPr>
          <c:invertIfNegative val="0"/>
          <c:dLbls>
            <c:dLbl>
              <c:idx val="0"/>
              <c:tx>
                <c:rich>
                  <a:bodyPr/>
                  <a:lstStyle/>
                  <a:p>
                    <a:r>
                      <a:rPr lang="en-US"/>
                      <a:t>88610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B3-4ACA-A838-839404AFB91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ka-G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Sheet8!$E$10:$E$12</c:f>
              <c:numCache>
                <c:formatCode>General</c:formatCode>
                <c:ptCount val="3"/>
                <c:pt idx="0">
                  <c:v>2016</c:v>
                </c:pt>
                <c:pt idx="1">
                  <c:v>2017</c:v>
                </c:pt>
                <c:pt idx="2">
                  <c:v>2018</c:v>
                </c:pt>
              </c:numCache>
            </c:numRef>
          </c:cat>
          <c:val>
            <c:numRef>
              <c:f>Sheet8!$F$10:$F$12</c:f>
              <c:numCache>
                <c:formatCode>General</c:formatCode>
                <c:ptCount val="3"/>
                <c:pt idx="0">
                  <c:v>102977</c:v>
                </c:pt>
                <c:pt idx="1">
                  <c:v>30618</c:v>
                </c:pt>
                <c:pt idx="2">
                  <c:v>49789</c:v>
                </c:pt>
              </c:numCache>
            </c:numRef>
          </c:val>
          <c:extLst>
            <c:ext xmlns:c16="http://schemas.microsoft.com/office/drawing/2014/chart" uri="{C3380CC4-5D6E-409C-BE32-E72D297353CC}">
              <c16:uniqueId val="{00000000-235C-4317-934A-7A251A709893}"/>
            </c:ext>
          </c:extLst>
        </c:ser>
        <c:dLbls>
          <c:dLblPos val="inEnd"/>
          <c:showLegendKey val="0"/>
          <c:showVal val="1"/>
          <c:showCatName val="0"/>
          <c:showSerName val="0"/>
          <c:showPercent val="0"/>
          <c:showBubbleSize val="0"/>
        </c:dLbls>
        <c:gapWidth val="65"/>
        <c:axId val="560976056"/>
        <c:axId val="560974416"/>
      </c:barChart>
      <c:catAx>
        <c:axId val="560976056"/>
        <c:scaling>
          <c:orientation val="minMax"/>
        </c:scaling>
        <c:delete val="1"/>
        <c:axPos val="b"/>
        <c:numFmt formatCode="General" sourceLinked="1"/>
        <c:majorTickMark val="none"/>
        <c:minorTickMark val="none"/>
        <c:tickLblPos val="nextTo"/>
        <c:crossAx val="560974416"/>
        <c:crosses val="autoZero"/>
        <c:auto val="1"/>
        <c:lblAlgn val="ctr"/>
        <c:lblOffset val="100"/>
        <c:noMultiLvlLbl val="0"/>
      </c:catAx>
      <c:valAx>
        <c:axId val="5609744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097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ka-G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Sheet7!$B$1</c:f>
              <c:strCache>
                <c:ptCount val="1"/>
                <c:pt idx="0">
                  <c:v>F00-F09</c:v>
                </c:pt>
              </c:strCache>
            </c:strRef>
          </c:tx>
          <c:spPr>
            <a:solidFill>
              <a:schemeClr val="accent6"/>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Sheet7!$B$2:$B$15</c:f>
              <c:numCache>
                <c:formatCode>General</c:formatCode>
                <c:ptCount val="14"/>
                <c:pt idx="0">
                  <c:v>138</c:v>
                </c:pt>
                <c:pt idx="1">
                  <c:v>824</c:v>
                </c:pt>
                <c:pt idx="2">
                  <c:v>376</c:v>
                </c:pt>
                <c:pt idx="3">
                  <c:v>117</c:v>
                </c:pt>
                <c:pt idx="4">
                  <c:v>1340</c:v>
                </c:pt>
                <c:pt idx="5">
                  <c:v>1571</c:v>
                </c:pt>
                <c:pt idx="6">
                  <c:v>528</c:v>
                </c:pt>
                <c:pt idx="7">
                  <c:v>215</c:v>
                </c:pt>
                <c:pt idx="8">
                  <c:v>519</c:v>
                </c:pt>
                <c:pt idx="9">
                  <c:v>595</c:v>
                </c:pt>
                <c:pt idx="10">
                  <c:v>715</c:v>
                </c:pt>
                <c:pt idx="11">
                  <c:v>490</c:v>
                </c:pt>
                <c:pt idx="12">
                  <c:v>36</c:v>
                </c:pt>
                <c:pt idx="13">
                  <c:v>1788</c:v>
                </c:pt>
              </c:numCache>
            </c:numRef>
          </c:val>
          <c:extLst>
            <c:ext xmlns:c16="http://schemas.microsoft.com/office/drawing/2014/chart" uri="{C3380CC4-5D6E-409C-BE32-E72D297353CC}">
              <c16:uniqueId val="{00000000-571B-4CF8-B79A-A1FB8D60C2B5}"/>
            </c:ext>
          </c:extLst>
        </c:ser>
        <c:ser>
          <c:idx val="1"/>
          <c:order val="1"/>
          <c:tx>
            <c:strRef>
              <c:f>Sheet7!$C$1</c:f>
              <c:strCache>
                <c:ptCount val="1"/>
                <c:pt idx="0">
                  <c:v>F20-F29</c:v>
                </c:pt>
              </c:strCache>
            </c:strRef>
          </c:tx>
          <c:spPr>
            <a:solidFill>
              <a:schemeClr val="accent5"/>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Sheet7!$C$2:$C$15</c:f>
              <c:numCache>
                <c:formatCode>General</c:formatCode>
                <c:ptCount val="14"/>
                <c:pt idx="0">
                  <c:v>400</c:v>
                </c:pt>
                <c:pt idx="1">
                  <c:v>1219</c:v>
                </c:pt>
                <c:pt idx="2">
                  <c:v>1720</c:v>
                </c:pt>
                <c:pt idx="3">
                  <c:v>251</c:v>
                </c:pt>
                <c:pt idx="4">
                  <c:v>4459</c:v>
                </c:pt>
                <c:pt idx="5">
                  <c:v>2172</c:v>
                </c:pt>
                <c:pt idx="6">
                  <c:v>570</c:v>
                </c:pt>
                <c:pt idx="7">
                  <c:v>562</c:v>
                </c:pt>
                <c:pt idx="8">
                  <c:v>932</c:v>
                </c:pt>
                <c:pt idx="9">
                  <c:v>1180</c:v>
                </c:pt>
                <c:pt idx="10">
                  <c:v>1173</c:v>
                </c:pt>
                <c:pt idx="11">
                  <c:v>861</c:v>
                </c:pt>
                <c:pt idx="12">
                  <c:v>60</c:v>
                </c:pt>
                <c:pt idx="13">
                  <c:v>3630</c:v>
                </c:pt>
              </c:numCache>
            </c:numRef>
          </c:val>
          <c:extLst>
            <c:ext xmlns:c16="http://schemas.microsoft.com/office/drawing/2014/chart" uri="{C3380CC4-5D6E-409C-BE32-E72D297353CC}">
              <c16:uniqueId val="{00000001-571B-4CF8-B79A-A1FB8D60C2B5}"/>
            </c:ext>
          </c:extLst>
        </c:ser>
        <c:ser>
          <c:idx val="2"/>
          <c:order val="2"/>
          <c:tx>
            <c:strRef>
              <c:f>Sheet7!$D$1</c:f>
              <c:strCache>
                <c:ptCount val="1"/>
                <c:pt idx="0">
                  <c:v>F30-39</c:v>
                </c:pt>
              </c:strCache>
            </c:strRef>
          </c:tx>
          <c:spPr>
            <a:solidFill>
              <a:srgbClr val="FFFF00"/>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Sheet7!$D$2:$D$15</c:f>
              <c:numCache>
                <c:formatCode>General</c:formatCode>
                <c:ptCount val="14"/>
                <c:pt idx="0">
                  <c:v>26</c:v>
                </c:pt>
                <c:pt idx="1">
                  <c:v>119</c:v>
                </c:pt>
                <c:pt idx="2">
                  <c:v>543</c:v>
                </c:pt>
                <c:pt idx="3">
                  <c:v>40</c:v>
                </c:pt>
                <c:pt idx="4">
                  <c:v>872</c:v>
                </c:pt>
                <c:pt idx="5">
                  <c:v>596</c:v>
                </c:pt>
                <c:pt idx="6">
                  <c:v>117</c:v>
                </c:pt>
                <c:pt idx="7">
                  <c:v>17</c:v>
                </c:pt>
                <c:pt idx="8">
                  <c:v>505</c:v>
                </c:pt>
                <c:pt idx="9">
                  <c:v>202</c:v>
                </c:pt>
                <c:pt idx="10">
                  <c:v>341</c:v>
                </c:pt>
                <c:pt idx="11">
                  <c:v>313</c:v>
                </c:pt>
                <c:pt idx="12">
                  <c:v>7</c:v>
                </c:pt>
                <c:pt idx="13">
                  <c:v>466</c:v>
                </c:pt>
              </c:numCache>
            </c:numRef>
          </c:val>
          <c:extLst>
            <c:ext xmlns:c16="http://schemas.microsoft.com/office/drawing/2014/chart" uri="{C3380CC4-5D6E-409C-BE32-E72D297353CC}">
              <c16:uniqueId val="{00000002-571B-4CF8-B79A-A1FB8D60C2B5}"/>
            </c:ext>
          </c:extLst>
        </c:ser>
        <c:ser>
          <c:idx val="3"/>
          <c:order val="3"/>
          <c:tx>
            <c:strRef>
              <c:f>Sheet7!$E$1</c:f>
              <c:strCache>
                <c:ptCount val="1"/>
                <c:pt idx="0">
                  <c:v>F 43</c:v>
                </c:pt>
              </c:strCache>
            </c:strRef>
          </c:tx>
          <c:spPr>
            <a:solidFill>
              <a:schemeClr val="accent6">
                <a:lumMod val="60000"/>
              </a:schemeClr>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Sheet7!$E$2:$E$15</c:f>
              <c:numCache>
                <c:formatCode>General</c:formatCode>
                <c:ptCount val="14"/>
                <c:pt idx="13">
                  <c:v>11</c:v>
                </c:pt>
              </c:numCache>
            </c:numRef>
          </c:val>
          <c:extLst>
            <c:ext xmlns:c16="http://schemas.microsoft.com/office/drawing/2014/chart" uri="{C3380CC4-5D6E-409C-BE32-E72D297353CC}">
              <c16:uniqueId val="{00000003-571B-4CF8-B79A-A1FB8D60C2B5}"/>
            </c:ext>
          </c:extLst>
        </c:ser>
        <c:ser>
          <c:idx val="4"/>
          <c:order val="4"/>
          <c:tx>
            <c:strRef>
              <c:f>Sheet7!$F$1</c:f>
              <c:strCache>
                <c:ptCount val="1"/>
                <c:pt idx="0">
                  <c:v>F40-49</c:v>
                </c:pt>
              </c:strCache>
            </c:strRef>
          </c:tx>
          <c:spPr>
            <a:solidFill>
              <a:schemeClr val="accent5">
                <a:lumMod val="60000"/>
              </a:schemeClr>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Sheet7!$F$2:$F$15</c:f>
              <c:numCache>
                <c:formatCode>General</c:formatCode>
                <c:ptCount val="14"/>
                <c:pt idx="0">
                  <c:v>4</c:v>
                </c:pt>
                <c:pt idx="1">
                  <c:v>31</c:v>
                </c:pt>
                <c:pt idx="2">
                  <c:v>540</c:v>
                </c:pt>
                <c:pt idx="3">
                  <c:v>17</c:v>
                </c:pt>
              </c:numCache>
            </c:numRef>
          </c:val>
          <c:extLst>
            <c:ext xmlns:c16="http://schemas.microsoft.com/office/drawing/2014/chart" uri="{C3380CC4-5D6E-409C-BE32-E72D297353CC}">
              <c16:uniqueId val="{00000004-571B-4CF8-B79A-A1FB8D60C2B5}"/>
            </c:ext>
          </c:extLst>
        </c:ser>
        <c:ser>
          <c:idx val="5"/>
          <c:order val="5"/>
          <c:tx>
            <c:strRef>
              <c:f>Sheet7!$G$1</c:f>
              <c:strCache>
                <c:ptCount val="1"/>
                <c:pt idx="0">
                  <c:v>F60-69</c:v>
                </c:pt>
              </c:strCache>
            </c:strRef>
          </c:tx>
          <c:spPr>
            <a:solidFill>
              <a:schemeClr val="accent4">
                <a:lumMod val="60000"/>
              </a:schemeClr>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Sheet7!$G$2:$G$15</c:f>
              <c:numCache>
                <c:formatCode>General</c:formatCode>
                <c:ptCount val="14"/>
                <c:pt idx="0">
                  <c:v>2</c:v>
                </c:pt>
                <c:pt idx="1">
                  <c:v>20</c:v>
                </c:pt>
                <c:pt idx="2">
                  <c:v>0</c:v>
                </c:pt>
                <c:pt idx="3">
                  <c:v>0</c:v>
                </c:pt>
              </c:numCache>
            </c:numRef>
          </c:val>
          <c:extLst>
            <c:ext xmlns:c16="http://schemas.microsoft.com/office/drawing/2014/chart" uri="{C3380CC4-5D6E-409C-BE32-E72D297353CC}">
              <c16:uniqueId val="{00000005-571B-4CF8-B79A-A1FB8D60C2B5}"/>
            </c:ext>
          </c:extLst>
        </c:ser>
        <c:ser>
          <c:idx val="6"/>
          <c:order val="6"/>
          <c:tx>
            <c:strRef>
              <c:f>Sheet7!$H$1</c:f>
              <c:strCache>
                <c:ptCount val="1"/>
                <c:pt idx="0">
                  <c:v>F70-79</c:v>
                </c:pt>
              </c:strCache>
            </c:strRef>
          </c:tx>
          <c:spPr>
            <a:solidFill>
              <a:srgbClr val="0070C0"/>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Sheet7!$H$2:$H$15</c:f>
              <c:numCache>
                <c:formatCode>General</c:formatCode>
                <c:ptCount val="14"/>
                <c:pt idx="0">
                  <c:v>63</c:v>
                </c:pt>
                <c:pt idx="1">
                  <c:v>863</c:v>
                </c:pt>
                <c:pt idx="2">
                  <c:v>1268</c:v>
                </c:pt>
                <c:pt idx="3">
                  <c:v>341</c:v>
                </c:pt>
                <c:pt idx="4">
                  <c:v>3194</c:v>
                </c:pt>
                <c:pt idx="5">
                  <c:v>2299</c:v>
                </c:pt>
                <c:pt idx="6">
                  <c:v>970</c:v>
                </c:pt>
                <c:pt idx="7">
                  <c:v>244</c:v>
                </c:pt>
                <c:pt idx="8">
                  <c:v>957</c:v>
                </c:pt>
                <c:pt idx="9">
                  <c:v>1223</c:v>
                </c:pt>
                <c:pt idx="10">
                  <c:v>1247</c:v>
                </c:pt>
                <c:pt idx="11">
                  <c:v>784</c:v>
                </c:pt>
                <c:pt idx="12">
                  <c:v>79</c:v>
                </c:pt>
                <c:pt idx="13">
                  <c:v>2530</c:v>
                </c:pt>
              </c:numCache>
            </c:numRef>
          </c:val>
          <c:extLst>
            <c:ext xmlns:c16="http://schemas.microsoft.com/office/drawing/2014/chart" uri="{C3380CC4-5D6E-409C-BE32-E72D297353CC}">
              <c16:uniqueId val="{00000006-571B-4CF8-B79A-A1FB8D60C2B5}"/>
            </c:ext>
          </c:extLst>
        </c:ser>
        <c:ser>
          <c:idx val="7"/>
          <c:order val="7"/>
          <c:tx>
            <c:strRef>
              <c:f>Sheet7!$I$1</c:f>
              <c:strCache>
                <c:ptCount val="1"/>
                <c:pt idx="0">
                  <c:v>F80-89</c:v>
                </c:pt>
              </c:strCache>
            </c:strRef>
          </c:tx>
          <c:spPr>
            <a:solidFill>
              <a:schemeClr val="accent1">
                <a:lumMod val="75000"/>
              </a:schemeClr>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Sheet7!$I$2:$I$15</c:f>
              <c:numCache>
                <c:formatCode>General</c:formatCode>
                <c:ptCount val="14"/>
                <c:pt idx="0">
                  <c:v>2</c:v>
                </c:pt>
                <c:pt idx="1">
                  <c:v>5</c:v>
                </c:pt>
                <c:pt idx="2">
                  <c:v>14</c:v>
                </c:pt>
                <c:pt idx="3">
                  <c:v>5</c:v>
                </c:pt>
                <c:pt idx="4">
                  <c:v>3</c:v>
                </c:pt>
                <c:pt idx="5">
                  <c:v>215</c:v>
                </c:pt>
                <c:pt idx="6">
                  <c:v>0</c:v>
                </c:pt>
                <c:pt idx="7">
                  <c:v>0</c:v>
                </c:pt>
                <c:pt idx="8">
                  <c:v>0</c:v>
                </c:pt>
                <c:pt idx="9">
                  <c:v>1</c:v>
                </c:pt>
                <c:pt idx="10">
                  <c:v>2</c:v>
                </c:pt>
                <c:pt idx="11">
                  <c:v>12</c:v>
                </c:pt>
                <c:pt idx="12">
                  <c:v>0</c:v>
                </c:pt>
                <c:pt idx="13">
                  <c:v>38</c:v>
                </c:pt>
              </c:numCache>
            </c:numRef>
          </c:val>
          <c:extLst>
            <c:ext xmlns:c16="http://schemas.microsoft.com/office/drawing/2014/chart" uri="{C3380CC4-5D6E-409C-BE32-E72D297353CC}">
              <c16:uniqueId val="{00000007-571B-4CF8-B79A-A1FB8D60C2B5}"/>
            </c:ext>
          </c:extLst>
        </c:ser>
        <c:ser>
          <c:idx val="8"/>
          <c:order val="8"/>
          <c:tx>
            <c:strRef>
              <c:f>Sheet7!$J$1</c:f>
              <c:strCache>
                <c:ptCount val="1"/>
                <c:pt idx="0">
                  <c:v>F90-98</c:v>
                </c:pt>
              </c:strCache>
            </c:strRef>
          </c:tx>
          <c:spPr>
            <a:solidFill>
              <a:srgbClr val="FF0000"/>
            </a:solidFill>
            <a:ln>
              <a:noFill/>
            </a:ln>
            <a:effectLst/>
          </c:spPr>
          <c:invertIfNegative val="0"/>
          <c:cat>
            <c:strRef>
              <c:f>Sheet7!$A$2:$A$15</c:f>
              <c:strCache>
                <c:ptCount val="14"/>
                <c:pt idx="0">
                  <c:v>ხონი</c:v>
                </c:pt>
                <c:pt idx="1">
                  <c:v>გლდანი</c:v>
                </c:pt>
                <c:pt idx="2">
                  <c:v>ზუგდიდი</c:v>
                </c:pt>
                <c:pt idx="3">
                  <c:v>მცხეთა</c:v>
                </c:pt>
                <c:pt idx="4">
                  <c:v>ქუთაისი</c:v>
                </c:pt>
                <c:pt idx="5">
                  <c:v>ბათუმი</c:v>
                </c:pt>
                <c:pt idx="6">
                  <c:v>ახალციხე</c:v>
                </c:pt>
                <c:pt idx="7">
                  <c:v>ლანჩხუთი (ნევრონი)</c:v>
                </c:pt>
                <c:pt idx="8">
                  <c:v>სენაკი</c:v>
                </c:pt>
                <c:pt idx="9">
                  <c:v>თელავი</c:v>
                </c:pt>
                <c:pt idx="10">
                  <c:v>რუსთავი</c:v>
                </c:pt>
                <c:pt idx="11">
                  <c:v>გორი</c:v>
                </c:pt>
                <c:pt idx="12">
                  <c:v>დუშეთი</c:v>
                </c:pt>
                <c:pt idx="13">
                  <c:v>ქავთარაძე</c:v>
                </c:pt>
              </c:strCache>
            </c:strRef>
          </c:cat>
          <c:val>
            <c:numRef>
              <c:f>Sheet7!$J$2:$J$15</c:f>
              <c:numCache>
                <c:formatCode>General</c:formatCode>
                <c:ptCount val="14"/>
                <c:pt idx="0">
                  <c:v>0</c:v>
                </c:pt>
                <c:pt idx="1">
                  <c:v>14</c:v>
                </c:pt>
                <c:pt idx="2">
                  <c:v>10</c:v>
                </c:pt>
                <c:pt idx="3">
                  <c:v>9</c:v>
                </c:pt>
                <c:pt idx="4">
                  <c:v>66</c:v>
                </c:pt>
                <c:pt idx="5">
                  <c:v>246</c:v>
                </c:pt>
                <c:pt idx="6">
                  <c:v>16</c:v>
                </c:pt>
                <c:pt idx="7">
                  <c:v>5</c:v>
                </c:pt>
                <c:pt idx="8">
                  <c:v>0</c:v>
                </c:pt>
                <c:pt idx="9">
                  <c:v>138</c:v>
                </c:pt>
                <c:pt idx="10">
                  <c:v>37</c:v>
                </c:pt>
                <c:pt idx="11">
                  <c:v>20</c:v>
                </c:pt>
                <c:pt idx="12">
                  <c:v>0</c:v>
                </c:pt>
                <c:pt idx="13">
                  <c:v>68</c:v>
                </c:pt>
              </c:numCache>
            </c:numRef>
          </c:val>
          <c:extLst>
            <c:ext xmlns:c16="http://schemas.microsoft.com/office/drawing/2014/chart" uri="{C3380CC4-5D6E-409C-BE32-E72D297353CC}">
              <c16:uniqueId val="{00000008-571B-4CF8-B79A-A1FB8D60C2B5}"/>
            </c:ext>
          </c:extLst>
        </c:ser>
        <c:dLbls>
          <c:showLegendKey val="0"/>
          <c:showVal val="0"/>
          <c:showCatName val="0"/>
          <c:showSerName val="0"/>
          <c:showPercent val="0"/>
          <c:showBubbleSize val="0"/>
        </c:dLbls>
        <c:gapWidth val="150"/>
        <c:overlap val="100"/>
        <c:axId val="368457016"/>
        <c:axId val="368456032"/>
      </c:barChart>
      <c:catAx>
        <c:axId val="368457016"/>
        <c:scaling>
          <c:orientation val="minMax"/>
        </c:scaling>
        <c:delete val="1"/>
        <c:axPos val="b"/>
        <c:numFmt formatCode="General" sourceLinked="1"/>
        <c:majorTickMark val="none"/>
        <c:minorTickMark val="none"/>
        <c:tickLblPos val="nextTo"/>
        <c:crossAx val="368456032"/>
        <c:crosses val="autoZero"/>
        <c:auto val="1"/>
        <c:lblAlgn val="ctr"/>
        <c:lblOffset val="100"/>
        <c:noMultiLvlLbl val="0"/>
      </c:catAx>
      <c:valAx>
        <c:axId val="368456032"/>
        <c:scaling>
          <c:orientation val="minMax"/>
        </c:scaling>
        <c:delete val="1"/>
        <c:axPos val="l"/>
        <c:numFmt formatCode="General" sourceLinked="1"/>
        <c:majorTickMark val="none"/>
        <c:minorTickMark val="none"/>
        <c:tickLblPos val="nextTo"/>
        <c:crossAx val="368457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sz="1800"/>
      </a:pPr>
      <a:endParaRPr lang="ka-G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accent4">
                    <a:lumMod val="50000"/>
                  </a:schemeClr>
                </a:solidFill>
                <a:latin typeface="+mn-lt"/>
                <a:ea typeface="+mn-ea"/>
                <a:cs typeface="+mn-cs"/>
              </a:defRPr>
            </a:pPr>
            <a:r>
              <a:rPr lang="en-US" sz="2160" b="1" i="0" u="none" strike="noStrike" baseline="0" dirty="0">
                <a:effectLst/>
              </a:rPr>
              <a:t>The prevalence of mental health problems among children and adolescents</a:t>
            </a:r>
            <a:endParaRPr lang="en-GB" b="1" dirty="0">
              <a:solidFill>
                <a:schemeClr val="accent4">
                  <a:lumMod val="50000"/>
                </a:schemeClr>
              </a:solidFill>
            </a:endParaRPr>
          </a:p>
        </c:rich>
      </c:tx>
      <c:layout>
        <c:manualLayout>
          <c:xMode val="edge"/>
          <c:yMode val="edge"/>
          <c:x val="0.14671545631334615"/>
          <c:y val="3.0576851156810827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accent4">
                  <a:lumMod val="50000"/>
                </a:schemeClr>
              </a:solidFill>
              <a:latin typeface="+mn-lt"/>
              <a:ea typeface="+mn-ea"/>
              <a:cs typeface="+mn-cs"/>
            </a:defRPr>
          </a:pPr>
          <a:endParaRPr lang="ka-GE"/>
        </a:p>
      </c:txPr>
    </c:title>
    <c:autoTitleDeleted val="0"/>
    <c:plotArea>
      <c:layout>
        <c:manualLayout>
          <c:layoutTarget val="inner"/>
          <c:xMode val="edge"/>
          <c:yMode val="edge"/>
          <c:x val="0.2376223359479997"/>
          <c:y val="0.13128213380661169"/>
          <c:w val="0.74640427158471834"/>
          <c:h val="0.6676663743492004"/>
        </c:manualLayout>
      </c:layout>
      <c:barChart>
        <c:barDir val="col"/>
        <c:grouping val="clustered"/>
        <c:varyColors val="0"/>
        <c:ser>
          <c:idx val="0"/>
          <c:order val="0"/>
          <c:tx>
            <c:strRef>
              <c:f>Sheet7!$K$34</c:f>
              <c:strCache>
                <c:ptCount val="1"/>
                <c:pt idx="0">
                  <c:v>რ-ბა</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ka-G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Sheet7!$J$35:$J$36</c:f>
              <c:strCache>
                <c:ptCount val="2"/>
                <c:pt idx="0">
                  <c:v>F80-89</c:v>
                </c:pt>
                <c:pt idx="1">
                  <c:v>F90-98</c:v>
                </c:pt>
              </c:strCache>
            </c:strRef>
          </c:cat>
          <c:val>
            <c:numRef>
              <c:f>Sheet7!$K$35:$K$36</c:f>
              <c:numCache>
                <c:formatCode>0.00%</c:formatCode>
                <c:ptCount val="2"/>
                <c:pt idx="0">
                  <c:v>2.9999999999999997E-4</c:v>
                </c:pt>
                <c:pt idx="1">
                  <c:v>6.9999999999999999E-4</c:v>
                </c:pt>
              </c:numCache>
            </c:numRef>
          </c:val>
          <c:extLst>
            <c:ext xmlns:c16="http://schemas.microsoft.com/office/drawing/2014/chart" uri="{C3380CC4-5D6E-409C-BE32-E72D297353CC}">
              <c16:uniqueId val="{00000000-CBFA-4DD1-B553-C36B510101E4}"/>
            </c:ext>
          </c:extLst>
        </c:ser>
        <c:ser>
          <c:idx val="1"/>
          <c:order val="1"/>
          <c:tx>
            <c:strRef>
              <c:f>Sheet7!$L$34</c:f>
              <c:strCache>
                <c:ptCount val="1"/>
                <c:pt idx="0">
                  <c:v>პრევალენტობა</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ka-G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Sheet7!$J$35:$J$36</c:f>
              <c:strCache>
                <c:ptCount val="2"/>
                <c:pt idx="0">
                  <c:v>F80-89</c:v>
                </c:pt>
                <c:pt idx="1">
                  <c:v>F90-98</c:v>
                </c:pt>
              </c:strCache>
            </c:strRef>
          </c:cat>
          <c:val>
            <c:numRef>
              <c:f>Sheet7!$L$35:$L$36</c:f>
              <c:numCache>
                <c:formatCode>0.00%</c:formatCode>
                <c:ptCount val="2"/>
                <c:pt idx="0" formatCode="0%">
                  <c:v>0.01</c:v>
                </c:pt>
                <c:pt idx="1">
                  <c:v>3.2000000000000001E-2</c:v>
                </c:pt>
              </c:numCache>
            </c:numRef>
          </c:val>
          <c:extLst>
            <c:ext xmlns:c16="http://schemas.microsoft.com/office/drawing/2014/chart" uri="{C3380CC4-5D6E-409C-BE32-E72D297353CC}">
              <c16:uniqueId val="{00000001-CBFA-4DD1-B553-C36B510101E4}"/>
            </c:ext>
          </c:extLst>
        </c:ser>
        <c:dLbls>
          <c:dLblPos val="inEnd"/>
          <c:showLegendKey val="0"/>
          <c:showVal val="1"/>
          <c:showCatName val="0"/>
          <c:showSerName val="0"/>
          <c:showPercent val="0"/>
          <c:showBubbleSize val="0"/>
        </c:dLbls>
        <c:gapWidth val="65"/>
        <c:axId val="453506488"/>
        <c:axId val="453506160"/>
      </c:barChart>
      <c:catAx>
        <c:axId val="453506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ka-GE"/>
          </a:p>
        </c:txPr>
        <c:crossAx val="453506160"/>
        <c:crosses val="autoZero"/>
        <c:auto val="1"/>
        <c:lblAlgn val="ctr"/>
        <c:lblOffset val="100"/>
        <c:noMultiLvlLbl val="0"/>
      </c:catAx>
      <c:valAx>
        <c:axId val="453506160"/>
        <c:scaling>
          <c:orientation val="minMax"/>
        </c:scaling>
        <c:delete val="1"/>
        <c:axPos val="l"/>
        <c:numFmt formatCode="0.00%" sourceLinked="1"/>
        <c:majorTickMark val="none"/>
        <c:minorTickMark val="none"/>
        <c:tickLblPos val="nextTo"/>
        <c:crossAx val="45350648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800" b="0" i="0" u="none" strike="noStrike" kern="1200" baseline="0">
                <a:solidFill>
                  <a:schemeClr val="dk1">
                    <a:lumMod val="75000"/>
                    <a:lumOff val="25000"/>
                  </a:schemeClr>
                </a:solidFill>
                <a:latin typeface="+mn-lt"/>
                <a:ea typeface="+mn-ea"/>
                <a:cs typeface="+mn-cs"/>
              </a:defRPr>
            </a:pPr>
            <a:endParaRPr lang="ka-GE"/>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pPr>
      <a:endParaRPr lang="ka-GE"/>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BC35B-2FC8-4E7E-B6D9-3CAD783D1084}"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3919611A-84CF-430E-9365-51612564F9B3}">
      <dgm:prSet phldrT="[Text]" custT="1"/>
      <dgm:spPr/>
      <dgm:t>
        <a:bodyPr/>
        <a:lstStyle/>
        <a:p>
          <a:r>
            <a:rPr lang="en-US" sz="2400" dirty="0"/>
            <a:t>Hospital</a:t>
          </a:r>
        </a:p>
        <a:p>
          <a:r>
            <a:rPr lang="en-US" sz="2400" dirty="0"/>
            <a:t>Medication</a:t>
          </a:r>
        </a:p>
        <a:p>
          <a:r>
            <a:rPr lang="en-US" sz="2400" dirty="0"/>
            <a:t>Individual Interests</a:t>
          </a:r>
        </a:p>
        <a:p>
          <a:r>
            <a:rPr lang="en-US" sz="2400" dirty="0"/>
            <a:t>Treatment</a:t>
          </a:r>
        </a:p>
      </dgm:t>
    </dgm:pt>
    <dgm:pt modelId="{A065FCA4-7A0E-486E-A0FD-E424C55445CF}" type="parTrans" cxnId="{79B26BEE-EAD5-41A2-BE6E-CA1B03709190}">
      <dgm:prSet/>
      <dgm:spPr/>
      <dgm:t>
        <a:bodyPr/>
        <a:lstStyle/>
        <a:p>
          <a:endParaRPr lang="en-US"/>
        </a:p>
      </dgm:t>
    </dgm:pt>
    <dgm:pt modelId="{02DB3E9B-55EA-4EEC-981A-6B28D158EC87}" type="sibTrans" cxnId="{79B26BEE-EAD5-41A2-BE6E-CA1B03709190}">
      <dgm:prSet/>
      <dgm:spPr/>
      <dgm:t>
        <a:bodyPr/>
        <a:lstStyle/>
        <a:p>
          <a:endParaRPr lang="en-US"/>
        </a:p>
      </dgm:t>
    </dgm:pt>
    <dgm:pt modelId="{1EC0D612-C6BD-43F9-9DD2-636C91B02780}">
      <dgm:prSet phldrT="[Text]" custT="1"/>
      <dgm:spPr/>
      <dgm:t>
        <a:bodyPr/>
        <a:lstStyle/>
        <a:p>
          <a:r>
            <a:rPr lang="en-US" sz="2400" dirty="0"/>
            <a:t>Community Care</a:t>
          </a:r>
        </a:p>
        <a:p>
          <a:r>
            <a:rPr lang="en-US" sz="2400" dirty="0"/>
            <a:t>Non-medical</a:t>
          </a:r>
        </a:p>
        <a:p>
          <a:r>
            <a:rPr lang="en-US" sz="2400" dirty="0"/>
            <a:t>Family and community interest</a:t>
          </a:r>
        </a:p>
        <a:p>
          <a:r>
            <a:rPr lang="en-US" sz="2400" dirty="0"/>
            <a:t>Prevention</a:t>
          </a:r>
        </a:p>
        <a:p>
          <a:r>
            <a:rPr lang="en-US" sz="2400" dirty="0"/>
            <a:t>Rehabilitation</a:t>
          </a:r>
        </a:p>
        <a:p>
          <a:endParaRPr lang="en-US" sz="1500" dirty="0"/>
        </a:p>
        <a:p>
          <a:endParaRPr lang="en-US" sz="1500" dirty="0"/>
        </a:p>
      </dgm:t>
    </dgm:pt>
    <dgm:pt modelId="{9DCD0115-3B6A-4FF4-B9DA-435BDF225E86}" type="parTrans" cxnId="{3BE3B14B-1990-46B4-B2B9-A46FCA2247EF}">
      <dgm:prSet/>
      <dgm:spPr/>
      <dgm:t>
        <a:bodyPr/>
        <a:lstStyle/>
        <a:p>
          <a:endParaRPr lang="en-US"/>
        </a:p>
      </dgm:t>
    </dgm:pt>
    <dgm:pt modelId="{F8FC1070-9A0D-4044-B2E4-930BA61B08CE}" type="sibTrans" cxnId="{3BE3B14B-1990-46B4-B2B9-A46FCA2247EF}">
      <dgm:prSet/>
      <dgm:spPr/>
      <dgm:t>
        <a:bodyPr/>
        <a:lstStyle/>
        <a:p>
          <a:endParaRPr lang="en-US"/>
        </a:p>
      </dgm:t>
    </dgm:pt>
    <dgm:pt modelId="{3B37D65B-E77D-4A86-9BEF-E380F2FBE04E}" type="pres">
      <dgm:prSet presAssocID="{C9EBC35B-2FC8-4E7E-B6D9-3CAD783D1084}" presName="compositeShape" presStyleCnt="0">
        <dgm:presLayoutVars>
          <dgm:chMax val="2"/>
          <dgm:dir/>
          <dgm:resizeHandles val="exact"/>
        </dgm:presLayoutVars>
      </dgm:prSet>
      <dgm:spPr/>
    </dgm:pt>
    <dgm:pt modelId="{A6ECF3E8-4953-4442-BD7F-BC8AB1936E40}" type="pres">
      <dgm:prSet presAssocID="{C9EBC35B-2FC8-4E7E-B6D9-3CAD783D1084}" presName="divider" presStyleLbl="fgShp" presStyleIdx="0" presStyleCnt="1" custLinFactNeighborX="0" custLinFactNeighborY="-10000">
        <dgm:style>
          <a:lnRef idx="0">
            <a:scrgbClr r="0" g="0" b="0"/>
          </a:lnRef>
          <a:fillRef idx="0">
            <a:scrgbClr r="0" g="0" b="0"/>
          </a:fillRef>
          <a:effectRef idx="0">
            <a:scrgbClr r="0" g="0" b="0"/>
          </a:effectRef>
          <a:fontRef idx="minor">
            <a:schemeClr val="lt1"/>
          </a:fontRef>
        </dgm:style>
      </dgm:prSet>
      <dgm:spPr>
        <a:gradFill flip="none" rotWithShape="1">
          <a:gsLst>
            <a:gs pos="59388">
              <a:srgbClr val="5981CB"/>
            </a:gs>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cmpd="sng">
          <a:gradFill>
            <a:gsLst>
              <a:gs pos="0">
                <a:srgbClr val="C00000"/>
              </a:gs>
              <a:gs pos="37000">
                <a:srgbClr val="002060"/>
              </a:gs>
              <a:gs pos="83000">
                <a:srgbClr val="0070C0"/>
              </a:gs>
              <a:gs pos="100000">
                <a:srgbClr val="00B0F0"/>
              </a:gs>
            </a:gsLst>
            <a:lin ang="5400000" scaled="1"/>
          </a:gradFill>
        </a:ln>
      </dgm:spPr>
    </dgm:pt>
    <dgm:pt modelId="{146BDD6F-C8C4-4DA6-A8BE-ABCBA2DACD5B}" type="pres">
      <dgm:prSet presAssocID="{3919611A-84CF-430E-9365-51612564F9B3}" presName="downArrow" presStyleLbl="node1" presStyleIdx="0" presStyleCnt="2" custLinFactNeighborX="417" custLinFactNeighborY="1875"/>
      <dgm:spPr>
        <a:solidFill>
          <a:srgbClr val="C00000"/>
        </a:solidFill>
      </dgm:spPr>
    </dgm:pt>
    <dgm:pt modelId="{6819C949-B6D6-40F0-9A0D-1F2E25034CB8}" type="pres">
      <dgm:prSet presAssocID="{3919611A-84CF-430E-9365-51612564F9B3}" presName="downArrowText" presStyleLbl="revTx" presStyleIdx="0" presStyleCnt="2" custScaleX="180859" custScaleY="92113">
        <dgm:presLayoutVars>
          <dgm:bulletEnabled val="1"/>
        </dgm:presLayoutVars>
      </dgm:prSet>
      <dgm:spPr/>
    </dgm:pt>
    <dgm:pt modelId="{D3C79ADA-DB26-465A-A532-EC40F146351A}" type="pres">
      <dgm:prSet presAssocID="{1EC0D612-C6BD-43F9-9DD2-636C91B02780}" presName="upArrow" presStyleLbl="node1" presStyleIdx="1" presStyleCnt="2"/>
      <dgm:spPr/>
    </dgm:pt>
    <dgm:pt modelId="{2F2DA4B9-2033-4432-B42D-BDF060A6901F}" type="pres">
      <dgm:prSet presAssocID="{1EC0D612-C6BD-43F9-9DD2-636C91B02780}" presName="upArrowText" presStyleLbl="revTx" presStyleIdx="1" presStyleCnt="2" custScaleX="223437" custLinFactNeighborY="8482">
        <dgm:presLayoutVars>
          <dgm:bulletEnabled val="1"/>
        </dgm:presLayoutVars>
      </dgm:prSet>
      <dgm:spPr/>
    </dgm:pt>
  </dgm:ptLst>
  <dgm:cxnLst>
    <dgm:cxn modelId="{3BE3B14B-1990-46B4-B2B9-A46FCA2247EF}" srcId="{C9EBC35B-2FC8-4E7E-B6D9-3CAD783D1084}" destId="{1EC0D612-C6BD-43F9-9DD2-636C91B02780}" srcOrd="1" destOrd="0" parTransId="{9DCD0115-3B6A-4FF4-B9DA-435BDF225E86}" sibTransId="{F8FC1070-9A0D-4044-B2E4-930BA61B08CE}"/>
    <dgm:cxn modelId="{204CA17E-9CC5-4EFD-A9E0-52FD359AA8F2}" type="presOf" srcId="{C9EBC35B-2FC8-4E7E-B6D9-3CAD783D1084}" destId="{3B37D65B-E77D-4A86-9BEF-E380F2FBE04E}" srcOrd="0" destOrd="0" presId="urn:microsoft.com/office/officeart/2005/8/layout/arrow3"/>
    <dgm:cxn modelId="{A810B39C-8AD1-40AE-9CB8-5ADB5CE6D34A}" type="presOf" srcId="{3919611A-84CF-430E-9365-51612564F9B3}" destId="{6819C949-B6D6-40F0-9A0D-1F2E25034CB8}" srcOrd="0" destOrd="0" presId="urn:microsoft.com/office/officeart/2005/8/layout/arrow3"/>
    <dgm:cxn modelId="{88AC13D8-DA13-4D8C-B982-6562A48C982C}" type="presOf" srcId="{1EC0D612-C6BD-43F9-9DD2-636C91B02780}" destId="{2F2DA4B9-2033-4432-B42D-BDF060A6901F}" srcOrd="0" destOrd="0" presId="urn:microsoft.com/office/officeart/2005/8/layout/arrow3"/>
    <dgm:cxn modelId="{79B26BEE-EAD5-41A2-BE6E-CA1B03709190}" srcId="{C9EBC35B-2FC8-4E7E-B6D9-3CAD783D1084}" destId="{3919611A-84CF-430E-9365-51612564F9B3}" srcOrd="0" destOrd="0" parTransId="{A065FCA4-7A0E-486E-A0FD-E424C55445CF}" sibTransId="{02DB3E9B-55EA-4EEC-981A-6B28D158EC87}"/>
    <dgm:cxn modelId="{363F160E-CC88-4640-89B3-EB94D93AFD21}" type="presParOf" srcId="{3B37D65B-E77D-4A86-9BEF-E380F2FBE04E}" destId="{A6ECF3E8-4953-4442-BD7F-BC8AB1936E40}" srcOrd="0" destOrd="0" presId="urn:microsoft.com/office/officeart/2005/8/layout/arrow3"/>
    <dgm:cxn modelId="{7C3B31F7-E5EF-4CC4-AD29-C2B8EEDD04B6}" type="presParOf" srcId="{3B37D65B-E77D-4A86-9BEF-E380F2FBE04E}" destId="{146BDD6F-C8C4-4DA6-A8BE-ABCBA2DACD5B}" srcOrd="1" destOrd="0" presId="urn:microsoft.com/office/officeart/2005/8/layout/arrow3"/>
    <dgm:cxn modelId="{DD0A80B5-16E9-40BA-A766-6BFE87F2CBCC}" type="presParOf" srcId="{3B37D65B-E77D-4A86-9BEF-E380F2FBE04E}" destId="{6819C949-B6D6-40F0-9A0D-1F2E25034CB8}" srcOrd="2" destOrd="0" presId="urn:microsoft.com/office/officeart/2005/8/layout/arrow3"/>
    <dgm:cxn modelId="{BAA65917-0359-430B-8885-F36C317EFEC2}" type="presParOf" srcId="{3B37D65B-E77D-4A86-9BEF-E380F2FBE04E}" destId="{D3C79ADA-DB26-465A-A532-EC40F146351A}" srcOrd="3" destOrd="0" presId="urn:microsoft.com/office/officeart/2005/8/layout/arrow3"/>
    <dgm:cxn modelId="{8EFC922E-FA97-4CC7-A3A6-7D544CD2A0D3}" type="presParOf" srcId="{3B37D65B-E77D-4A86-9BEF-E380F2FBE04E}" destId="{2F2DA4B9-2033-4432-B42D-BDF060A6901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2CF26-0AA0-4C52-A8C5-21B8D2BF80BB}" type="doc">
      <dgm:prSet loTypeId="urn:microsoft.com/office/officeart/2005/8/layout/pyramid1" loCatId="pyramid" qsTypeId="urn:microsoft.com/office/officeart/2005/8/quickstyle/3d2" qsCatId="3D" csTypeId="urn:microsoft.com/office/officeart/2005/8/colors/colorful5" csCatId="colorful" phldr="1"/>
      <dgm:spPr/>
    </dgm:pt>
    <dgm:pt modelId="{04F42FC6-8790-4E12-96C2-7ADF0A607CE7}">
      <dgm:prSet phldrT="[Text]" custT="1"/>
      <dgm:spPr/>
      <dgm:t>
        <a:bodyPr/>
        <a:lstStyle/>
        <a:p>
          <a:endParaRPr lang="ka-GE" sz="1500" b="0" dirty="0">
            <a:solidFill>
              <a:schemeClr val="bg1">
                <a:lumMod val="95000"/>
              </a:schemeClr>
            </a:solidFill>
          </a:endParaRPr>
        </a:p>
        <a:p>
          <a:endParaRPr lang="ka-GE" sz="2000" b="0" dirty="0">
            <a:solidFill>
              <a:schemeClr val="bg1">
                <a:lumMod val="95000"/>
              </a:schemeClr>
            </a:solidFill>
          </a:endParaRPr>
        </a:p>
        <a:p>
          <a:r>
            <a:rPr lang="en-US" sz="2000" b="0" dirty="0">
              <a:solidFill>
                <a:schemeClr val="bg1">
                  <a:lumMod val="95000"/>
                </a:schemeClr>
              </a:solidFill>
            </a:rPr>
            <a:t>Hospital</a:t>
          </a:r>
        </a:p>
        <a:p>
          <a:r>
            <a:rPr lang="en-US" sz="2000" b="0" dirty="0">
              <a:solidFill>
                <a:schemeClr val="bg1">
                  <a:lumMod val="95000"/>
                </a:schemeClr>
              </a:solidFill>
            </a:rPr>
            <a:t>Crises</a:t>
          </a:r>
        </a:p>
        <a:p>
          <a:r>
            <a:rPr lang="en-US" sz="2000" b="0" dirty="0">
              <a:solidFill>
                <a:schemeClr val="bg1">
                  <a:lumMod val="95000"/>
                </a:schemeClr>
              </a:solidFill>
            </a:rPr>
            <a:t>ACT</a:t>
          </a:r>
        </a:p>
      </dgm:t>
    </dgm:pt>
    <dgm:pt modelId="{14082671-8D3C-4B5C-9088-9F5A855819FA}" type="parTrans" cxnId="{7DBEAC4C-63F6-4941-8CE3-8BAC814DB1CA}">
      <dgm:prSet/>
      <dgm:spPr/>
      <dgm:t>
        <a:bodyPr/>
        <a:lstStyle/>
        <a:p>
          <a:endParaRPr lang="ka-GE"/>
        </a:p>
      </dgm:t>
    </dgm:pt>
    <dgm:pt modelId="{413F2EA0-DF3C-4E3E-A0E6-99AA19C9BB1D}" type="sibTrans" cxnId="{7DBEAC4C-63F6-4941-8CE3-8BAC814DB1CA}">
      <dgm:prSet/>
      <dgm:spPr/>
      <dgm:t>
        <a:bodyPr/>
        <a:lstStyle/>
        <a:p>
          <a:endParaRPr lang="ka-GE"/>
        </a:p>
      </dgm:t>
    </dgm:pt>
    <dgm:pt modelId="{F26FFA1F-8810-4B09-B218-707FDD050141}">
      <dgm:prSet phldrT="[Text]" custT="1"/>
      <dgm:spPr/>
      <dgm:t>
        <a:bodyPr/>
        <a:lstStyle/>
        <a:p>
          <a:r>
            <a:rPr lang="en-US" sz="2800" b="0" dirty="0">
              <a:solidFill>
                <a:schemeClr val="bg1">
                  <a:lumMod val="95000"/>
                </a:schemeClr>
              </a:solidFill>
            </a:rPr>
            <a:t>Residential, mobile teams, day care centers</a:t>
          </a:r>
          <a:r>
            <a:rPr lang="ka-GE" sz="2800" b="0" dirty="0">
              <a:solidFill>
                <a:schemeClr val="bg1">
                  <a:lumMod val="95000"/>
                </a:schemeClr>
              </a:solidFill>
            </a:rPr>
            <a:t>, </a:t>
          </a:r>
          <a:r>
            <a:rPr lang="en-US" sz="2800" b="0" dirty="0">
              <a:solidFill>
                <a:schemeClr val="bg1">
                  <a:lumMod val="95000"/>
                </a:schemeClr>
              </a:solidFill>
            </a:rPr>
            <a:t> </a:t>
          </a:r>
          <a:endParaRPr lang="ka-GE" sz="2800" b="0" dirty="0">
            <a:solidFill>
              <a:schemeClr val="bg1">
                <a:lumMod val="95000"/>
              </a:schemeClr>
            </a:solidFill>
          </a:endParaRPr>
        </a:p>
      </dgm:t>
    </dgm:pt>
    <dgm:pt modelId="{51B3D815-45FC-442B-BAD8-AAF2EFCB62E5}" type="parTrans" cxnId="{183B8537-F23F-416C-9964-D65ED63A2021}">
      <dgm:prSet/>
      <dgm:spPr/>
      <dgm:t>
        <a:bodyPr/>
        <a:lstStyle/>
        <a:p>
          <a:endParaRPr lang="ka-GE"/>
        </a:p>
      </dgm:t>
    </dgm:pt>
    <dgm:pt modelId="{5ACBBA44-9962-4FDA-9464-A45FD514CE7C}" type="sibTrans" cxnId="{183B8537-F23F-416C-9964-D65ED63A2021}">
      <dgm:prSet/>
      <dgm:spPr/>
      <dgm:t>
        <a:bodyPr/>
        <a:lstStyle/>
        <a:p>
          <a:endParaRPr lang="ka-GE"/>
        </a:p>
      </dgm:t>
    </dgm:pt>
    <dgm:pt modelId="{677C5F48-1EC6-45AD-B076-315F3FDC9290}">
      <dgm:prSet phldrT="[Text]" custT="1"/>
      <dgm:spPr>
        <a:ln>
          <a:solidFill>
            <a:schemeClr val="accent5">
              <a:lumMod val="60000"/>
              <a:lumOff val="40000"/>
            </a:schemeClr>
          </a:solidFill>
        </a:ln>
      </dgm:spPr>
      <dgm:t>
        <a:bodyPr/>
        <a:lstStyle/>
        <a:p>
          <a:r>
            <a:rPr lang="en-US" sz="2800" b="0" dirty="0">
              <a:solidFill>
                <a:schemeClr val="bg1">
                  <a:lumMod val="95000"/>
                </a:schemeClr>
              </a:solidFill>
            </a:rPr>
            <a:t>MH community outpatient services</a:t>
          </a:r>
        </a:p>
      </dgm:t>
    </dgm:pt>
    <dgm:pt modelId="{CBAC8E27-2BBD-4655-AAED-22DE44A0FA4B}" type="parTrans" cxnId="{ECDE0B56-4D2C-447E-88E1-11574FEF1217}">
      <dgm:prSet/>
      <dgm:spPr/>
      <dgm:t>
        <a:bodyPr/>
        <a:lstStyle/>
        <a:p>
          <a:endParaRPr lang="ka-GE"/>
        </a:p>
      </dgm:t>
    </dgm:pt>
    <dgm:pt modelId="{6023C6C6-3577-4059-B70B-5C9209856E1D}" type="sibTrans" cxnId="{ECDE0B56-4D2C-447E-88E1-11574FEF1217}">
      <dgm:prSet/>
      <dgm:spPr/>
      <dgm:t>
        <a:bodyPr/>
        <a:lstStyle/>
        <a:p>
          <a:endParaRPr lang="ka-GE"/>
        </a:p>
      </dgm:t>
    </dgm:pt>
    <dgm:pt modelId="{02BC4916-5B25-4708-8394-F4B89C4189E5}" type="pres">
      <dgm:prSet presAssocID="{93D2CF26-0AA0-4C52-A8C5-21B8D2BF80BB}" presName="Name0" presStyleCnt="0">
        <dgm:presLayoutVars>
          <dgm:dir/>
          <dgm:animLvl val="lvl"/>
          <dgm:resizeHandles val="exact"/>
        </dgm:presLayoutVars>
      </dgm:prSet>
      <dgm:spPr/>
    </dgm:pt>
    <dgm:pt modelId="{66B65B8B-1D7D-4B24-8795-1E115EDA9CA4}" type="pres">
      <dgm:prSet presAssocID="{04F42FC6-8790-4E12-96C2-7ADF0A607CE7}" presName="Name8" presStyleCnt="0"/>
      <dgm:spPr/>
    </dgm:pt>
    <dgm:pt modelId="{62F1F77E-7EA5-40D1-B5CF-863C7705E645}" type="pres">
      <dgm:prSet presAssocID="{04F42FC6-8790-4E12-96C2-7ADF0A607CE7}" presName="level" presStyleLbl="node1" presStyleIdx="0" presStyleCnt="3" custScaleY="43926" custLinFactNeighborY="-15542">
        <dgm:presLayoutVars>
          <dgm:chMax val="1"/>
          <dgm:bulletEnabled val="1"/>
        </dgm:presLayoutVars>
      </dgm:prSet>
      <dgm:spPr/>
    </dgm:pt>
    <dgm:pt modelId="{36DA1B7B-E60E-4509-990C-08679AFD5142}" type="pres">
      <dgm:prSet presAssocID="{04F42FC6-8790-4E12-96C2-7ADF0A607CE7}" presName="levelTx" presStyleLbl="revTx" presStyleIdx="0" presStyleCnt="0">
        <dgm:presLayoutVars>
          <dgm:chMax val="1"/>
          <dgm:bulletEnabled val="1"/>
        </dgm:presLayoutVars>
      </dgm:prSet>
      <dgm:spPr/>
    </dgm:pt>
    <dgm:pt modelId="{51098B5C-5BB5-4E80-A08F-AF13E37BA15F}" type="pres">
      <dgm:prSet presAssocID="{F26FFA1F-8810-4B09-B218-707FDD050141}" presName="Name8" presStyleCnt="0"/>
      <dgm:spPr/>
    </dgm:pt>
    <dgm:pt modelId="{8FC9A815-EB54-46BF-9228-9F17C7062447}" type="pres">
      <dgm:prSet presAssocID="{F26FFA1F-8810-4B09-B218-707FDD050141}" presName="level" presStyleLbl="node1" presStyleIdx="1" presStyleCnt="3" custScaleY="23664">
        <dgm:presLayoutVars>
          <dgm:chMax val="1"/>
          <dgm:bulletEnabled val="1"/>
        </dgm:presLayoutVars>
      </dgm:prSet>
      <dgm:spPr/>
    </dgm:pt>
    <dgm:pt modelId="{569EBBD8-D621-4D26-B096-4A85B9714B3F}" type="pres">
      <dgm:prSet presAssocID="{F26FFA1F-8810-4B09-B218-707FDD050141}" presName="levelTx" presStyleLbl="revTx" presStyleIdx="0" presStyleCnt="0">
        <dgm:presLayoutVars>
          <dgm:chMax val="1"/>
          <dgm:bulletEnabled val="1"/>
        </dgm:presLayoutVars>
      </dgm:prSet>
      <dgm:spPr/>
    </dgm:pt>
    <dgm:pt modelId="{B47F7288-B4D4-494C-83F1-E4EC73283556}" type="pres">
      <dgm:prSet presAssocID="{677C5F48-1EC6-45AD-B076-315F3FDC9290}" presName="Name8" presStyleCnt="0"/>
      <dgm:spPr/>
    </dgm:pt>
    <dgm:pt modelId="{5CABBBF5-C5B9-4B16-AFFA-3EC34A5A4C08}" type="pres">
      <dgm:prSet presAssocID="{677C5F48-1EC6-45AD-B076-315F3FDC9290}" presName="level" presStyleLbl="node1" presStyleIdx="2" presStyleCnt="3" custScaleY="34337">
        <dgm:presLayoutVars>
          <dgm:chMax val="1"/>
          <dgm:bulletEnabled val="1"/>
        </dgm:presLayoutVars>
      </dgm:prSet>
      <dgm:spPr/>
    </dgm:pt>
    <dgm:pt modelId="{08D4E4BE-923E-443A-877A-FD31A079F315}" type="pres">
      <dgm:prSet presAssocID="{677C5F48-1EC6-45AD-B076-315F3FDC9290}" presName="levelTx" presStyleLbl="revTx" presStyleIdx="0" presStyleCnt="0">
        <dgm:presLayoutVars>
          <dgm:chMax val="1"/>
          <dgm:bulletEnabled val="1"/>
        </dgm:presLayoutVars>
      </dgm:prSet>
      <dgm:spPr/>
    </dgm:pt>
  </dgm:ptLst>
  <dgm:cxnLst>
    <dgm:cxn modelId="{183B8537-F23F-416C-9964-D65ED63A2021}" srcId="{93D2CF26-0AA0-4C52-A8C5-21B8D2BF80BB}" destId="{F26FFA1F-8810-4B09-B218-707FDD050141}" srcOrd="1" destOrd="0" parTransId="{51B3D815-45FC-442B-BAD8-AAF2EFCB62E5}" sibTransId="{5ACBBA44-9962-4FDA-9464-A45FD514CE7C}"/>
    <dgm:cxn modelId="{1F24BD49-D0C3-4D29-A855-6C65D6BAD461}" type="presOf" srcId="{F26FFA1F-8810-4B09-B218-707FDD050141}" destId="{569EBBD8-D621-4D26-B096-4A85B9714B3F}" srcOrd="1" destOrd="0" presId="urn:microsoft.com/office/officeart/2005/8/layout/pyramid1"/>
    <dgm:cxn modelId="{70D78E6B-3EBE-414B-B617-50A060C222E5}" type="presOf" srcId="{F26FFA1F-8810-4B09-B218-707FDD050141}" destId="{8FC9A815-EB54-46BF-9228-9F17C7062447}" srcOrd="0" destOrd="0" presId="urn:microsoft.com/office/officeart/2005/8/layout/pyramid1"/>
    <dgm:cxn modelId="{7DBEAC4C-63F6-4941-8CE3-8BAC814DB1CA}" srcId="{93D2CF26-0AA0-4C52-A8C5-21B8D2BF80BB}" destId="{04F42FC6-8790-4E12-96C2-7ADF0A607CE7}" srcOrd="0" destOrd="0" parTransId="{14082671-8D3C-4B5C-9088-9F5A855819FA}" sibTransId="{413F2EA0-DF3C-4E3E-A0E6-99AA19C9BB1D}"/>
    <dgm:cxn modelId="{538EEF50-D68A-42CC-9C7E-8D1B56993D40}" type="presOf" srcId="{04F42FC6-8790-4E12-96C2-7ADF0A607CE7}" destId="{62F1F77E-7EA5-40D1-B5CF-863C7705E645}" srcOrd="0" destOrd="0" presId="urn:microsoft.com/office/officeart/2005/8/layout/pyramid1"/>
    <dgm:cxn modelId="{5A4EA875-862B-4022-85F5-1FF6942D75C2}" type="presOf" srcId="{677C5F48-1EC6-45AD-B076-315F3FDC9290}" destId="{08D4E4BE-923E-443A-877A-FD31A079F315}" srcOrd="1" destOrd="0" presId="urn:microsoft.com/office/officeart/2005/8/layout/pyramid1"/>
    <dgm:cxn modelId="{ECDE0B56-4D2C-447E-88E1-11574FEF1217}" srcId="{93D2CF26-0AA0-4C52-A8C5-21B8D2BF80BB}" destId="{677C5F48-1EC6-45AD-B076-315F3FDC9290}" srcOrd="2" destOrd="0" parTransId="{CBAC8E27-2BBD-4655-AAED-22DE44A0FA4B}" sibTransId="{6023C6C6-3577-4059-B70B-5C9209856E1D}"/>
    <dgm:cxn modelId="{D245A97B-7344-44A9-B870-FE414E087DC8}" type="presOf" srcId="{04F42FC6-8790-4E12-96C2-7ADF0A607CE7}" destId="{36DA1B7B-E60E-4509-990C-08679AFD5142}" srcOrd="1" destOrd="0" presId="urn:microsoft.com/office/officeart/2005/8/layout/pyramid1"/>
    <dgm:cxn modelId="{33CCD296-686E-4C67-BBED-DA5119C82AA1}" type="presOf" srcId="{677C5F48-1EC6-45AD-B076-315F3FDC9290}" destId="{5CABBBF5-C5B9-4B16-AFFA-3EC34A5A4C08}" srcOrd="0" destOrd="0" presId="urn:microsoft.com/office/officeart/2005/8/layout/pyramid1"/>
    <dgm:cxn modelId="{13CF20B2-3CE7-4D13-B108-131A74197B66}" type="presOf" srcId="{93D2CF26-0AA0-4C52-A8C5-21B8D2BF80BB}" destId="{02BC4916-5B25-4708-8394-F4B89C4189E5}" srcOrd="0" destOrd="0" presId="urn:microsoft.com/office/officeart/2005/8/layout/pyramid1"/>
    <dgm:cxn modelId="{EEA0B213-7DCD-4D43-996D-ECBAB012B87C}" type="presParOf" srcId="{02BC4916-5B25-4708-8394-F4B89C4189E5}" destId="{66B65B8B-1D7D-4B24-8795-1E115EDA9CA4}" srcOrd="0" destOrd="0" presId="urn:microsoft.com/office/officeart/2005/8/layout/pyramid1"/>
    <dgm:cxn modelId="{7D6E14C9-979B-45DB-93F1-BCB45C3C609B}" type="presParOf" srcId="{66B65B8B-1D7D-4B24-8795-1E115EDA9CA4}" destId="{62F1F77E-7EA5-40D1-B5CF-863C7705E645}" srcOrd="0" destOrd="0" presId="urn:microsoft.com/office/officeart/2005/8/layout/pyramid1"/>
    <dgm:cxn modelId="{5D9A02A2-441B-4666-833C-4DAF75FF8B26}" type="presParOf" srcId="{66B65B8B-1D7D-4B24-8795-1E115EDA9CA4}" destId="{36DA1B7B-E60E-4509-990C-08679AFD5142}" srcOrd="1" destOrd="0" presId="urn:microsoft.com/office/officeart/2005/8/layout/pyramid1"/>
    <dgm:cxn modelId="{F0FDDF09-B4F6-4A11-8D91-95341280C29B}" type="presParOf" srcId="{02BC4916-5B25-4708-8394-F4B89C4189E5}" destId="{51098B5C-5BB5-4E80-A08F-AF13E37BA15F}" srcOrd="1" destOrd="0" presId="urn:microsoft.com/office/officeart/2005/8/layout/pyramid1"/>
    <dgm:cxn modelId="{E1F8E353-F17F-4C39-A4C1-D0F6164793F0}" type="presParOf" srcId="{51098B5C-5BB5-4E80-A08F-AF13E37BA15F}" destId="{8FC9A815-EB54-46BF-9228-9F17C7062447}" srcOrd="0" destOrd="0" presId="urn:microsoft.com/office/officeart/2005/8/layout/pyramid1"/>
    <dgm:cxn modelId="{745C2BC4-F0C3-4C40-92C2-1F7A9C8174DB}" type="presParOf" srcId="{51098B5C-5BB5-4E80-A08F-AF13E37BA15F}" destId="{569EBBD8-D621-4D26-B096-4A85B9714B3F}" srcOrd="1" destOrd="0" presId="urn:microsoft.com/office/officeart/2005/8/layout/pyramid1"/>
    <dgm:cxn modelId="{5DB609B5-0EE6-4D22-B275-167A640D8B1C}" type="presParOf" srcId="{02BC4916-5B25-4708-8394-F4B89C4189E5}" destId="{B47F7288-B4D4-494C-83F1-E4EC73283556}" srcOrd="2" destOrd="0" presId="urn:microsoft.com/office/officeart/2005/8/layout/pyramid1"/>
    <dgm:cxn modelId="{575AA8AD-3420-46CB-B35C-914E6886B11A}" type="presParOf" srcId="{B47F7288-B4D4-494C-83F1-E4EC73283556}" destId="{5CABBBF5-C5B9-4B16-AFFA-3EC34A5A4C08}" srcOrd="0" destOrd="0" presId="urn:microsoft.com/office/officeart/2005/8/layout/pyramid1"/>
    <dgm:cxn modelId="{A7D6EDE5-EC14-4B9C-B4CD-657B5642ED4F}" type="presParOf" srcId="{B47F7288-B4D4-494C-83F1-E4EC73283556}" destId="{08D4E4BE-923E-443A-877A-FD31A079F31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2CF26-0AA0-4C52-A8C5-21B8D2BF80BB}" type="doc">
      <dgm:prSet loTypeId="urn:microsoft.com/office/officeart/2005/8/layout/pyramid1" loCatId="pyramid" qsTypeId="urn:microsoft.com/office/officeart/2005/8/quickstyle/3d2" qsCatId="3D" csTypeId="urn:microsoft.com/office/officeart/2005/8/colors/colorful5" csCatId="colorful" phldr="1"/>
      <dgm:spPr/>
    </dgm:pt>
    <dgm:pt modelId="{04F42FC6-8790-4E12-96C2-7ADF0A607CE7}">
      <dgm:prSet phldrT="[Text]"/>
      <dgm:spPr/>
      <dgm:t>
        <a:bodyPr/>
        <a:lstStyle/>
        <a:p>
          <a:endParaRPr lang="ka-GE" b="0" dirty="0">
            <a:solidFill>
              <a:schemeClr val="bg1">
                <a:lumMod val="95000"/>
              </a:schemeClr>
            </a:solidFill>
          </a:endParaRPr>
        </a:p>
        <a:p>
          <a:r>
            <a:rPr lang="en-US" b="0" dirty="0">
              <a:solidFill>
                <a:schemeClr val="bg1">
                  <a:lumMod val="95000"/>
                </a:schemeClr>
              </a:solidFill>
            </a:rPr>
            <a:t>Hospital beds</a:t>
          </a:r>
          <a:r>
            <a:rPr lang="ka-GE" b="0" dirty="0">
              <a:solidFill>
                <a:schemeClr val="bg1">
                  <a:lumMod val="95000"/>
                </a:schemeClr>
              </a:solidFill>
            </a:rPr>
            <a:t> </a:t>
          </a:r>
        </a:p>
        <a:p>
          <a:r>
            <a:rPr lang="en-US" b="0" dirty="0">
              <a:solidFill>
                <a:schemeClr val="bg1">
                  <a:lumMod val="95000"/>
                </a:schemeClr>
              </a:solidFill>
            </a:rPr>
            <a:t>CIS</a:t>
          </a:r>
          <a:r>
            <a:rPr lang="ka-GE" b="0" dirty="0">
              <a:solidFill>
                <a:schemeClr val="bg1">
                  <a:lumMod val="95000"/>
                </a:schemeClr>
              </a:solidFill>
            </a:rPr>
            <a:t>, </a:t>
          </a:r>
        </a:p>
        <a:p>
          <a:r>
            <a:rPr lang="en-US" b="0" dirty="0">
              <a:solidFill>
                <a:schemeClr val="bg1">
                  <a:lumMod val="95000"/>
                </a:schemeClr>
              </a:solidFill>
            </a:rPr>
            <a:t>ACT</a:t>
          </a:r>
        </a:p>
        <a:p>
          <a:r>
            <a:rPr lang="en-US" b="1" dirty="0">
              <a:solidFill>
                <a:srgbClr val="002060"/>
              </a:solidFill>
            </a:rPr>
            <a:t>1425</a:t>
          </a:r>
          <a:endParaRPr lang="ka-GE" b="1" dirty="0">
            <a:solidFill>
              <a:srgbClr val="002060"/>
            </a:solidFill>
          </a:endParaRPr>
        </a:p>
      </dgm:t>
    </dgm:pt>
    <dgm:pt modelId="{14082671-8D3C-4B5C-9088-9F5A855819FA}" type="parTrans" cxnId="{7DBEAC4C-63F6-4941-8CE3-8BAC814DB1CA}">
      <dgm:prSet/>
      <dgm:spPr/>
      <dgm:t>
        <a:bodyPr/>
        <a:lstStyle/>
        <a:p>
          <a:endParaRPr lang="ka-GE"/>
        </a:p>
      </dgm:t>
    </dgm:pt>
    <dgm:pt modelId="{413F2EA0-DF3C-4E3E-A0E6-99AA19C9BB1D}" type="sibTrans" cxnId="{7DBEAC4C-63F6-4941-8CE3-8BAC814DB1CA}">
      <dgm:prSet/>
      <dgm:spPr/>
      <dgm:t>
        <a:bodyPr/>
        <a:lstStyle/>
        <a:p>
          <a:endParaRPr lang="ka-GE"/>
        </a:p>
      </dgm:t>
    </dgm:pt>
    <dgm:pt modelId="{F26FFA1F-8810-4B09-B218-707FDD050141}">
      <dgm:prSet phldrT="[Text]"/>
      <dgm:spPr/>
      <dgm:t>
        <a:bodyPr/>
        <a:lstStyle/>
        <a:p>
          <a:r>
            <a:rPr lang="en-US" b="0" dirty="0">
              <a:solidFill>
                <a:schemeClr val="bg1">
                  <a:lumMod val="95000"/>
                </a:schemeClr>
              </a:solidFill>
            </a:rPr>
            <a:t>Residential, Mobile Team, Day Care Center</a:t>
          </a:r>
        </a:p>
        <a:p>
          <a:r>
            <a:rPr lang="en-US" b="1" dirty="0">
              <a:solidFill>
                <a:srgbClr val="002060"/>
              </a:solidFill>
            </a:rPr>
            <a:t>2845</a:t>
          </a:r>
          <a:endParaRPr lang="ka-GE" b="1" dirty="0">
            <a:solidFill>
              <a:srgbClr val="002060"/>
            </a:solidFill>
          </a:endParaRPr>
        </a:p>
      </dgm:t>
    </dgm:pt>
    <dgm:pt modelId="{51B3D815-45FC-442B-BAD8-AAF2EFCB62E5}" type="parTrans" cxnId="{183B8537-F23F-416C-9964-D65ED63A2021}">
      <dgm:prSet/>
      <dgm:spPr/>
      <dgm:t>
        <a:bodyPr/>
        <a:lstStyle/>
        <a:p>
          <a:endParaRPr lang="ka-GE"/>
        </a:p>
      </dgm:t>
    </dgm:pt>
    <dgm:pt modelId="{5ACBBA44-9962-4FDA-9464-A45FD514CE7C}" type="sibTrans" cxnId="{183B8537-F23F-416C-9964-D65ED63A2021}">
      <dgm:prSet/>
      <dgm:spPr/>
      <dgm:t>
        <a:bodyPr/>
        <a:lstStyle/>
        <a:p>
          <a:endParaRPr lang="ka-GE"/>
        </a:p>
      </dgm:t>
    </dgm:pt>
    <dgm:pt modelId="{677C5F48-1EC6-45AD-B076-315F3FDC9290}">
      <dgm:prSet phldrT="[Text]"/>
      <dgm:spPr/>
      <dgm:t>
        <a:bodyPr/>
        <a:lstStyle/>
        <a:p>
          <a:r>
            <a:rPr lang="en-US" b="0" dirty="0">
              <a:solidFill>
                <a:schemeClr val="bg1">
                  <a:lumMod val="95000"/>
                </a:schemeClr>
              </a:solidFill>
            </a:rPr>
            <a:t>Community MH Outpatient Services </a:t>
          </a:r>
          <a:r>
            <a:rPr lang="ka-GE" b="1" dirty="0">
              <a:solidFill>
                <a:srgbClr val="002060"/>
              </a:solidFill>
            </a:rPr>
            <a:t>114 100 </a:t>
          </a:r>
          <a:r>
            <a:rPr lang="en-US" b="1" dirty="0">
              <a:solidFill>
                <a:srgbClr val="002060"/>
              </a:solidFill>
            </a:rPr>
            <a:t>  </a:t>
          </a:r>
          <a:endParaRPr lang="ka-GE" b="1" dirty="0">
            <a:solidFill>
              <a:srgbClr val="002060"/>
            </a:solidFill>
          </a:endParaRPr>
        </a:p>
      </dgm:t>
    </dgm:pt>
    <dgm:pt modelId="{CBAC8E27-2BBD-4655-AAED-22DE44A0FA4B}" type="parTrans" cxnId="{ECDE0B56-4D2C-447E-88E1-11574FEF1217}">
      <dgm:prSet/>
      <dgm:spPr/>
      <dgm:t>
        <a:bodyPr/>
        <a:lstStyle/>
        <a:p>
          <a:endParaRPr lang="ka-GE"/>
        </a:p>
      </dgm:t>
    </dgm:pt>
    <dgm:pt modelId="{6023C6C6-3577-4059-B70B-5C9209856E1D}" type="sibTrans" cxnId="{ECDE0B56-4D2C-447E-88E1-11574FEF1217}">
      <dgm:prSet/>
      <dgm:spPr/>
      <dgm:t>
        <a:bodyPr/>
        <a:lstStyle/>
        <a:p>
          <a:endParaRPr lang="ka-GE"/>
        </a:p>
      </dgm:t>
    </dgm:pt>
    <dgm:pt modelId="{02BC4916-5B25-4708-8394-F4B89C4189E5}" type="pres">
      <dgm:prSet presAssocID="{93D2CF26-0AA0-4C52-A8C5-21B8D2BF80BB}" presName="Name0" presStyleCnt="0">
        <dgm:presLayoutVars>
          <dgm:dir/>
          <dgm:animLvl val="lvl"/>
          <dgm:resizeHandles val="exact"/>
        </dgm:presLayoutVars>
      </dgm:prSet>
      <dgm:spPr/>
    </dgm:pt>
    <dgm:pt modelId="{66B65B8B-1D7D-4B24-8795-1E115EDA9CA4}" type="pres">
      <dgm:prSet presAssocID="{04F42FC6-8790-4E12-96C2-7ADF0A607CE7}" presName="Name8" presStyleCnt="0"/>
      <dgm:spPr/>
    </dgm:pt>
    <dgm:pt modelId="{62F1F77E-7EA5-40D1-B5CF-863C7705E645}" type="pres">
      <dgm:prSet presAssocID="{04F42FC6-8790-4E12-96C2-7ADF0A607CE7}" presName="level" presStyleLbl="node1" presStyleIdx="0" presStyleCnt="3" custScaleY="246183">
        <dgm:presLayoutVars>
          <dgm:chMax val="1"/>
          <dgm:bulletEnabled val="1"/>
        </dgm:presLayoutVars>
      </dgm:prSet>
      <dgm:spPr/>
    </dgm:pt>
    <dgm:pt modelId="{36DA1B7B-E60E-4509-990C-08679AFD5142}" type="pres">
      <dgm:prSet presAssocID="{04F42FC6-8790-4E12-96C2-7ADF0A607CE7}" presName="levelTx" presStyleLbl="revTx" presStyleIdx="0" presStyleCnt="0">
        <dgm:presLayoutVars>
          <dgm:chMax val="1"/>
          <dgm:bulletEnabled val="1"/>
        </dgm:presLayoutVars>
      </dgm:prSet>
      <dgm:spPr/>
    </dgm:pt>
    <dgm:pt modelId="{51098B5C-5BB5-4E80-A08F-AF13E37BA15F}" type="pres">
      <dgm:prSet presAssocID="{F26FFA1F-8810-4B09-B218-707FDD050141}" presName="Name8" presStyleCnt="0"/>
      <dgm:spPr/>
    </dgm:pt>
    <dgm:pt modelId="{8FC9A815-EB54-46BF-9228-9F17C7062447}" type="pres">
      <dgm:prSet presAssocID="{F26FFA1F-8810-4B09-B218-707FDD050141}" presName="level" presStyleLbl="node1" presStyleIdx="1" presStyleCnt="3" custScaleY="107959">
        <dgm:presLayoutVars>
          <dgm:chMax val="1"/>
          <dgm:bulletEnabled val="1"/>
        </dgm:presLayoutVars>
      </dgm:prSet>
      <dgm:spPr/>
    </dgm:pt>
    <dgm:pt modelId="{569EBBD8-D621-4D26-B096-4A85B9714B3F}" type="pres">
      <dgm:prSet presAssocID="{F26FFA1F-8810-4B09-B218-707FDD050141}" presName="levelTx" presStyleLbl="revTx" presStyleIdx="0" presStyleCnt="0">
        <dgm:presLayoutVars>
          <dgm:chMax val="1"/>
          <dgm:bulletEnabled val="1"/>
        </dgm:presLayoutVars>
      </dgm:prSet>
      <dgm:spPr/>
    </dgm:pt>
    <dgm:pt modelId="{B47F7288-B4D4-494C-83F1-E4EC73283556}" type="pres">
      <dgm:prSet presAssocID="{677C5F48-1EC6-45AD-B076-315F3FDC9290}" presName="Name8" presStyleCnt="0"/>
      <dgm:spPr/>
    </dgm:pt>
    <dgm:pt modelId="{5CABBBF5-C5B9-4B16-AFFA-3EC34A5A4C08}" type="pres">
      <dgm:prSet presAssocID="{677C5F48-1EC6-45AD-B076-315F3FDC9290}" presName="level" presStyleLbl="node1" presStyleIdx="2" presStyleCnt="3" custScaleY="34337">
        <dgm:presLayoutVars>
          <dgm:chMax val="1"/>
          <dgm:bulletEnabled val="1"/>
        </dgm:presLayoutVars>
      </dgm:prSet>
      <dgm:spPr/>
    </dgm:pt>
    <dgm:pt modelId="{08D4E4BE-923E-443A-877A-FD31A079F315}" type="pres">
      <dgm:prSet presAssocID="{677C5F48-1EC6-45AD-B076-315F3FDC9290}" presName="levelTx" presStyleLbl="revTx" presStyleIdx="0" presStyleCnt="0">
        <dgm:presLayoutVars>
          <dgm:chMax val="1"/>
          <dgm:bulletEnabled val="1"/>
        </dgm:presLayoutVars>
      </dgm:prSet>
      <dgm:spPr/>
    </dgm:pt>
  </dgm:ptLst>
  <dgm:cxnLst>
    <dgm:cxn modelId="{183B8537-F23F-416C-9964-D65ED63A2021}" srcId="{93D2CF26-0AA0-4C52-A8C5-21B8D2BF80BB}" destId="{F26FFA1F-8810-4B09-B218-707FDD050141}" srcOrd="1" destOrd="0" parTransId="{51B3D815-45FC-442B-BAD8-AAF2EFCB62E5}" sibTransId="{5ACBBA44-9962-4FDA-9464-A45FD514CE7C}"/>
    <dgm:cxn modelId="{1F24BD49-D0C3-4D29-A855-6C65D6BAD461}" type="presOf" srcId="{F26FFA1F-8810-4B09-B218-707FDD050141}" destId="{569EBBD8-D621-4D26-B096-4A85B9714B3F}" srcOrd="1" destOrd="0" presId="urn:microsoft.com/office/officeart/2005/8/layout/pyramid1"/>
    <dgm:cxn modelId="{70D78E6B-3EBE-414B-B617-50A060C222E5}" type="presOf" srcId="{F26FFA1F-8810-4B09-B218-707FDD050141}" destId="{8FC9A815-EB54-46BF-9228-9F17C7062447}" srcOrd="0" destOrd="0" presId="urn:microsoft.com/office/officeart/2005/8/layout/pyramid1"/>
    <dgm:cxn modelId="{7DBEAC4C-63F6-4941-8CE3-8BAC814DB1CA}" srcId="{93D2CF26-0AA0-4C52-A8C5-21B8D2BF80BB}" destId="{04F42FC6-8790-4E12-96C2-7ADF0A607CE7}" srcOrd="0" destOrd="0" parTransId="{14082671-8D3C-4B5C-9088-9F5A855819FA}" sibTransId="{413F2EA0-DF3C-4E3E-A0E6-99AA19C9BB1D}"/>
    <dgm:cxn modelId="{538EEF50-D68A-42CC-9C7E-8D1B56993D40}" type="presOf" srcId="{04F42FC6-8790-4E12-96C2-7ADF0A607CE7}" destId="{62F1F77E-7EA5-40D1-B5CF-863C7705E645}" srcOrd="0" destOrd="0" presId="urn:microsoft.com/office/officeart/2005/8/layout/pyramid1"/>
    <dgm:cxn modelId="{5A4EA875-862B-4022-85F5-1FF6942D75C2}" type="presOf" srcId="{677C5F48-1EC6-45AD-B076-315F3FDC9290}" destId="{08D4E4BE-923E-443A-877A-FD31A079F315}" srcOrd="1" destOrd="0" presId="urn:microsoft.com/office/officeart/2005/8/layout/pyramid1"/>
    <dgm:cxn modelId="{ECDE0B56-4D2C-447E-88E1-11574FEF1217}" srcId="{93D2CF26-0AA0-4C52-A8C5-21B8D2BF80BB}" destId="{677C5F48-1EC6-45AD-B076-315F3FDC9290}" srcOrd="2" destOrd="0" parTransId="{CBAC8E27-2BBD-4655-AAED-22DE44A0FA4B}" sibTransId="{6023C6C6-3577-4059-B70B-5C9209856E1D}"/>
    <dgm:cxn modelId="{D245A97B-7344-44A9-B870-FE414E087DC8}" type="presOf" srcId="{04F42FC6-8790-4E12-96C2-7ADF0A607CE7}" destId="{36DA1B7B-E60E-4509-990C-08679AFD5142}" srcOrd="1" destOrd="0" presId="urn:microsoft.com/office/officeart/2005/8/layout/pyramid1"/>
    <dgm:cxn modelId="{33CCD296-686E-4C67-BBED-DA5119C82AA1}" type="presOf" srcId="{677C5F48-1EC6-45AD-B076-315F3FDC9290}" destId="{5CABBBF5-C5B9-4B16-AFFA-3EC34A5A4C08}" srcOrd="0" destOrd="0" presId="urn:microsoft.com/office/officeart/2005/8/layout/pyramid1"/>
    <dgm:cxn modelId="{13CF20B2-3CE7-4D13-B108-131A74197B66}" type="presOf" srcId="{93D2CF26-0AA0-4C52-A8C5-21B8D2BF80BB}" destId="{02BC4916-5B25-4708-8394-F4B89C4189E5}" srcOrd="0" destOrd="0" presId="urn:microsoft.com/office/officeart/2005/8/layout/pyramid1"/>
    <dgm:cxn modelId="{EEA0B213-7DCD-4D43-996D-ECBAB012B87C}" type="presParOf" srcId="{02BC4916-5B25-4708-8394-F4B89C4189E5}" destId="{66B65B8B-1D7D-4B24-8795-1E115EDA9CA4}" srcOrd="0" destOrd="0" presId="urn:microsoft.com/office/officeart/2005/8/layout/pyramid1"/>
    <dgm:cxn modelId="{7D6E14C9-979B-45DB-93F1-BCB45C3C609B}" type="presParOf" srcId="{66B65B8B-1D7D-4B24-8795-1E115EDA9CA4}" destId="{62F1F77E-7EA5-40D1-B5CF-863C7705E645}" srcOrd="0" destOrd="0" presId="urn:microsoft.com/office/officeart/2005/8/layout/pyramid1"/>
    <dgm:cxn modelId="{5D9A02A2-441B-4666-833C-4DAF75FF8B26}" type="presParOf" srcId="{66B65B8B-1D7D-4B24-8795-1E115EDA9CA4}" destId="{36DA1B7B-E60E-4509-990C-08679AFD5142}" srcOrd="1" destOrd="0" presId="urn:microsoft.com/office/officeart/2005/8/layout/pyramid1"/>
    <dgm:cxn modelId="{F0FDDF09-B4F6-4A11-8D91-95341280C29B}" type="presParOf" srcId="{02BC4916-5B25-4708-8394-F4B89C4189E5}" destId="{51098B5C-5BB5-4E80-A08F-AF13E37BA15F}" srcOrd="1" destOrd="0" presId="urn:microsoft.com/office/officeart/2005/8/layout/pyramid1"/>
    <dgm:cxn modelId="{E1F8E353-F17F-4C39-A4C1-D0F6164793F0}" type="presParOf" srcId="{51098B5C-5BB5-4E80-A08F-AF13E37BA15F}" destId="{8FC9A815-EB54-46BF-9228-9F17C7062447}" srcOrd="0" destOrd="0" presId="urn:microsoft.com/office/officeart/2005/8/layout/pyramid1"/>
    <dgm:cxn modelId="{745C2BC4-F0C3-4C40-92C2-1F7A9C8174DB}" type="presParOf" srcId="{51098B5C-5BB5-4E80-A08F-AF13E37BA15F}" destId="{569EBBD8-D621-4D26-B096-4A85B9714B3F}" srcOrd="1" destOrd="0" presId="urn:microsoft.com/office/officeart/2005/8/layout/pyramid1"/>
    <dgm:cxn modelId="{5DB609B5-0EE6-4D22-B275-167A640D8B1C}" type="presParOf" srcId="{02BC4916-5B25-4708-8394-F4B89C4189E5}" destId="{B47F7288-B4D4-494C-83F1-E4EC73283556}" srcOrd="2" destOrd="0" presId="urn:microsoft.com/office/officeart/2005/8/layout/pyramid1"/>
    <dgm:cxn modelId="{575AA8AD-3420-46CB-B35C-914E6886B11A}" type="presParOf" srcId="{B47F7288-B4D4-494C-83F1-E4EC73283556}" destId="{5CABBBF5-C5B9-4B16-AFFA-3EC34A5A4C08}" srcOrd="0" destOrd="0" presId="urn:microsoft.com/office/officeart/2005/8/layout/pyramid1"/>
    <dgm:cxn modelId="{A7D6EDE5-EC14-4B9C-B4CD-657B5642ED4F}" type="presParOf" srcId="{B47F7288-B4D4-494C-83F1-E4EC73283556}" destId="{08D4E4BE-923E-443A-877A-FD31A079F31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CF3E8-4953-4442-BD7F-BC8AB1936E40}">
      <dsp:nvSpPr>
        <dsp:cNvPr id="0" name=""/>
        <dsp:cNvSpPr/>
      </dsp:nvSpPr>
      <dsp:spPr>
        <a:xfrm rot="21300000">
          <a:off x="24942" y="2084240"/>
          <a:ext cx="8078114" cy="925066"/>
        </a:xfrm>
        <a:prstGeom prst="mathMinus">
          <a:avLst/>
        </a:prstGeom>
        <a:gradFill flip="none" rotWithShape="1">
          <a:gsLst>
            <a:gs pos="59388">
              <a:srgbClr val="5981CB"/>
            </a:gs>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cmpd="sng">
          <a:gradFill>
            <a:gsLst>
              <a:gs pos="0">
                <a:srgbClr val="C00000"/>
              </a:gs>
              <a:gs pos="37000">
                <a:srgbClr val="002060"/>
              </a:gs>
              <a:gs pos="83000">
                <a:srgbClr val="0070C0"/>
              </a:gs>
              <a:gs pos="100000">
                <a:srgbClr val="00B0F0"/>
              </a:gs>
            </a:gsLst>
            <a:lin ang="5400000" scaled="1"/>
          </a:gradFill>
        </a:ln>
        <a:effectLst/>
      </dsp:spPr>
      <dsp:style>
        <a:lnRef idx="0">
          <a:scrgbClr r="0" g="0" b="0"/>
        </a:lnRef>
        <a:fillRef idx="0">
          <a:scrgbClr r="0" g="0" b="0"/>
        </a:fillRef>
        <a:effectRef idx="0">
          <a:scrgbClr r="0" g="0" b="0"/>
        </a:effectRef>
        <a:fontRef idx="minor">
          <a:schemeClr val="lt1"/>
        </a:fontRef>
      </dsp:style>
    </dsp:sp>
    <dsp:sp modelId="{146BDD6F-C8C4-4DA6-A8BE-ABCBA2DACD5B}">
      <dsp:nvSpPr>
        <dsp:cNvPr id="0" name=""/>
        <dsp:cNvSpPr/>
      </dsp:nvSpPr>
      <dsp:spPr>
        <a:xfrm>
          <a:off x="985528" y="311573"/>
          <a:ext cx="2438400" cy="2167466"/>
        </a:xfrm>
        <a:prstGeom prst="downArrow">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9C949-B6D6-40F0-9A0D-1F2E25034CB8}">
      <dsp:nvSpPr>
        <dsp:cNvPr id="0" name=""/>
        <dsp:cNvSpPr/>
      </dsp:nvSpPr>
      <dsp:spPr>
        <a:xfrm>
          <a:off x="3256284" y="89747"/>
          <a:ext cx="4704070" cy="2096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Hospital</a:t>
          </a:r>
        </a:p>
        <a:p>
          <a:pPr marL="0" lvl="0" indent="0" algn="ctr" defTabSz="1066800">
            <a:lnSpc>
              <a:spcPct val="90000"/>
            </a:lnSpc>
            <a:spcBef>
              <a:spcPct val="0"/>
            </a:spcBef>
            <a:spcAft>
              <a:spcPct val="35000"/>
            </a:spcAft>
            <a:buNone/>
          </a:pPr>
          <a:r>
            <a:rPr lang="en-US" sz="2400" kern="1200" dirty="0"/>
            <a:t>Medication</a:t>
          </a:r>
        </a:p>
        <a:p>
          <a:pPr marL="0" lvl="0" indent="0" algn="ctr" defTabSz="1066800">
            <a:lnSpc>
              <a:spcPct val="90000"/>
            </a:lnSpc>
            <a:spcBef>
              <a:spcPct val="0"/>
            </a:spcBef>
            <a:spcAft>
              <a:spcPct val="35000"/>
            </a:spcAft>
            <a:buNone/>
          </a:pPr>
          <a:r>
            <a:rPr lang="en-US" sz="2400" kern="1200" dirty="0"/>
            <a:t>Individual Interests</a:t>
          </a:r>
        </a:p>
        <a:p>
          <a:pPr marL="0" lvl="0" indent="0" algn="ctr" defTabSz="1066800">
            <a:lnSpc>
              <a:spcPct val="90000"/>
            </a:lnSpc>
            <a:spcBef>
              <a:spcPct val="0"/>
            </a:spcBef>
            <a:spcAft>
              <a:spcPct val="35000"/>
            </a:spcAft>
            <a:buNone/>
          </a:pPr>
          <a:r>
            <a:rPr lang="en-US" sz="2400" kern="1200" dirty="0"/>
            <a:t>Treatment</a:t>
          </a:r>
        </a:p>
      </dsp:txBody>
      <dsp:txXfrm>
        <a:off x="3256284" y="89747"/>
        <a:ext cx="4704070" cy="2096344"/>
      </dsp:txXfrm>
    </dsp:sp>
    <dsp:sp modelId="{D3C79ADA-DB26-465A-A532-EC40F146351A}">
      <dsp:nvSpPr>
        <dsp:cNvPr id="0" name=""/>
        <dsp:cNvSpPr/>
      </dsp:nvSpPr>
      <dsp:spPr>
        <a:xfrm>
          <a:off x="4714239" y="2980266"/>
          <a:ext cx="2438400" cy="2167466"/>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DA4B9-2033-4432-B42D-BDF060A6901F}">
      <dsp:nvSpPr>
        <dsp:cNvPr id="0" name=""/>
        <dsp:cNvSpPr/>
      </dsp:nvSpPr>
      <dsp:spPr>
        <a:xfrm>
          <a:off x="-386073" y="3142826"/>
          <a:ext cx="5811506"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Community Care</a:t>
          </a:r>
        </a:p>
        <a:p>
          <a:pPr marL="0" lvl="0" indent="0" algn="ctr" defTabSz="1066800">
            <a:lnSpc>
              <a:spcPct val="90000"/>
            </a:lnSpc>
            <a:spcBef>
              <a:spcPct val="0"/>
            </a:spcBef>
            <a:spcAft>
              <a:spcPct val="35000"/>
            </a:spcAft>
            <a:buNone/>
          </a:pPr>
          <a:r>
            <a:rPr lang="en-US" sz="2400" kern="1200" dirty="0"/>
            <a:t>Non-medical</a:t>
          </a:r>
        </a:p>
        <a:p>
          <a:pPr marL="0" lvl="0" indent="0" algn="ctr" defTabSz="1066800">
            <a:lnSpc>
              <a:spcPct val="90000"/>
            </a:lnSpc>
            <a:spcBef>
              <a:spcPct val="0"/>
            </a:spcBef>
            <a:spcAft>
              <a:spcPct val="35000"/>
            </a:spcAft>
            <a:buNone/>
          </a:pPr>
          <a:r>
            <a:rPr lang="en-US" sz="2400" kern="1200" dirty="0"/>
            <a:t>Family and community interest</a:t>
          </a:r>
        </a:p>
        <a:p>
          <a:pPr marL="0" lvl="0" indent="0" algn="ctr" defTabSz="1066800">
            <a:lnSpc>
              <a:spcPct val="90000"/>
            </a:lnSpc>
            <a:spcBef>
              <a:spcPct val="0"/>
            </a:spcBef>
            <a:spcAft>
              <a:spcPct val="35000"/>
            </a:spcAft>
            <a:buNone/>
          </a:pPr>
          <a:r>
            <a:rPr lang="en-US" sz="2400" kern="1200" dirty="0"/>
            <a:t>Prevention</a:t>
          </a:r>
        </a:p>
        <a:p>
          <a:pPr marL="0" lvl="0" indent="0" algn="ctr" defTabSz="1066800">
            <a:lnSpc>
              <a:spcPct val="90000"/>
            </a:lnSpc>
            <a:spcBef>
              <a:spcPct val="0"/>
            </a:spcBef>
            <a:spcAft>
              <a:spcPct val="35000"/>
            </a:spcAft>
            <a:buNone/>
          </a:pPr>
          <a:r>
            <a:rPr lang="en-US" sz="2400" kern="1200" dirty="0"/>
            <a:t>Rehabilitation</a:t>
          </a:r>
        </a:p>
        <a:p>
          <a:pPr marL="0" lvl="0" indent="0" algn="ctr" defTabSz="1066800">
            <a:lnSpc>
              <a:spcPct val="90000"/>
            </a:lnSpc>
            <a:spcBef>
              <a:spcPct val="0"/>
            </a:spcBef>
            <a:spcAft>
              <a:spcPct val="35000"/>
            </a:spcAft>
            <a:buNone/>
          </a:pPr>
          <a:endParaRPr lang="en-US" sz="1500" kern="1200" dirty="0"/>
        </a:p>
        <a:p>
          <a:pPr marL="0" lvl="0" indent="0" algn="ctr" defTabSz="1066800">
            <a:lnSpc>
              <a:spcPct val="90000"/>
            </a:lnSpc>
            <a:spcBef>
              <a:spcPct val="0"/>
            </a:spcBef>
            <a:spcAft>
              <a:spcPct val="35000"/>
            </a:spcAft>
            <a:buNone/>
          </a:pPr>
          <a:endParaRPr lang="en-US" sz="1500" kern="1200" dirty="0"/>
        </a:p>
      </dsp:txBody>
      <dsp:txXfrm>
        <a:off x="-386073" y="3142826"/>
        <a:ext cx="5811506" cy="227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1F77E-7EA5-40D1-B5CF-863C7705E645}">
      <dsp:nvSpPr>
        <dsp:cNvPr id="0" name=""/>
        <dsp:cNvSpPr/>
      </dsp:nvSpPr>
      <dsp:spPr>
        <a:xfrm>
          <a:off x="2394516" y="0"/>
          <a:ext cx="3626886" cy="1798336"/>
        </a:xfrm>
        <a:prstGeom prst="trapezoid">
          <a:avLst>
            <a:gd name="adj" fmla="val 10084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ka-GE" sz="1500" b="0" kern="1200" dirty="0">
            <a:solidFill>
              <a:schemeClr val="bg1">
                <a:lumMod val="95000"/>
              </a:schemeClr>
            </a:solidFill>
          </a:endParaRPr>
        </a:p>
        <a:p>
          <a:pPr marL="0" lvl="0" indent="0" algn="ctr" defTabSz="666750">
            <a:lnSpc>
              <a:spcPct val="90000"/>
            </a:lnSpc>
            <a:spcBef>
              <a:spcPct val="0"/>
            </a:spcBef>
            <a:spcAft>
              <a:spcPct val="35000"/>
            </a:spcAft>
            <a:buNone/>
          </a:pPr>
          <a:endParaRPr lang="ka-GE" sz="2000" b="0" kern="1200" dirty="0">
            <a:solidFill>
              <a:schemeClr val="bg1">
                <a:lumMod val="95000"/>
              </a:schemeClr>
            </a:solidFill>
          </a:endParaRPr>
        </a:p>
        <a:p>
          <a:pPr marL="0" lvl="0" indent="0" algn="ctr" defTabSz="666750">
            <a:lnSpc>
              <a:spcPct val="90000"/>
            </a:lnSpc>
            <a:spcBef>
              <a:spcPct val="0"/>
            </a:spcBef>
            <a:spcAft>
              <a:spcPct val="35000"/>
            </a:spcAft>
            <a:buNone/>
          </a:pPr>
          <a:r>
            <a:rPr lang="en-US" sz="2000" b="0" kern="1200" dirty="0">
              <a:solidFill>
                <a:schemeClr val="bg1">
                  <a:lumMod val="95000"/>
                </a:schemeClr>
              </a:solidFill>
            </a:rPr>
            <a:t>Hospital</a:t>
          </a:r>
        </a:p>
        <a:p>
          <a:pPr marL="0" lvl="0" indent="0" algn="ctr" defTabSz="666750">
            <a:lnSpc>
              <a:spcPct val="90000"/>
            </a:lnSpc>
            <a:spcBef>
              <a:spcPct val="0"/>
            </a:spcBef>
            <a:spcAft>
              <a:spcPct val="35000"/>
            </a:spcAft>
            <a:buNone/>
          </a:pPr>
          <a:r>
            <a:rPr lang="en-US" sz="2000" b="0" kern="1200" dirty="0">
              <a:solidFill>
                <a:schemeClr val="bg1">
                  <a:lumMod val="95000"/>
                </a:schemeClr>
              </a:solidFill>
            </a:rPr>
            <a:t>Crises</a:t>
          </a:r>
        </a:p>
        <a:p>
          <a:pPr marL="0" lvl="0" indent="0" algn="ctr" defTabSz="666750">
            <a:lnSpc>
              <a:spcPct val="90000"/>
            </a:lnSpc>
            <a:spcBef>
              <a:spcPct val="0"/>
            </a:spcBef>
            <a:spcAft>
              <a:spcPct val="35000"/>
            </a:spcAft>
            <a:buNone/>
          </a:pPr>
          <a:r>
            <a:rPr lang="en-US" sz="2000" b="0" kern="1200" dirty="0">
              <a:solidFill>
                <a:schemeClr val="bg1">
                  <a:lumMod val="95000"/>
                </a:schemeClr>
              </a:solidFill>
            </a:rPr>
            <a:t>ACT</a:t>
          </a:r>
        </a:p>
      </dsp:txBody>
      <dsp:txXfrm>
        <a:off x="2394516" y="0"/>
        <a:ext cx="3626886" cy="1798336"/>
      </dsp:txXfrm>
    </dsp:sp>
    <dsp:sp modelId="{8FC9A815-EB54-46BF-9228-9F17C7062447}">
      <dsp:nvSpPr>
        <dsp:cNvPr id="0" name=""/>
        <dsp:cNvSpPr/>
      </dsp:nvSpPr>
      <dsp:spPr>
        <a:xfrm>
          <a:off x="1417570" y="1798336"/>
          <a:ext cx="5580778" cy="968807"/>
        </a:xfrm>
        <a:prstGeom prst="trapezoid">
          <a:avLst>
            <a:gd name="adj" fmla="val 100840"/>
          </a:avLst>
        </a:prstGeom>
        <a:gradFill rotWithShape="0">
          <a:gsLst>
            <a:gs pos="0">
              <a:schemeClr val="accent5">
                <a:hueOff val="553124"/>
                <a:satOff val="6280"/>
                <a:lumOff val="5686"/>
                <a:alphaOff val="0"/>
                <a:satMod val="103000"/>
                <a:lumMod val="102000"/>
                <a:tint val="94000"/>
              </a:schemeClr>
            </a:gs>
            <a:gs pos="50000">
              <a:schemeClr val="accent5">
                <a:hueOff val="553124"/>
                <a:satOff val="6280"/>
                <a:lumOff val="5686"/>
                <a:alphaOff val="0"/>
                <a:satMod val="110000"/>
                <a:lumMod val="100000"/>
                <a:shade val="100000"/>
              </a:schemeClr>
            </a:gs>
            <a:gs pos="100000">
              <a:schemeClr val="accent5">
                <a:hueOff val="553124"/>
                <a:satOff val="6280"/>
                <a:lumOff val="56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bg1">
                  <a:lumMod val="95000"/>
                </a:schemeClr>
              </a:solidFill>
            </a:rPr>
            <a:t>Residential, mobile teams, day care centers</a:t>
          </a:r>
          <a:r>
            <a:rPr lang="ka-GE" sz="2800" b="0" kern="1200" dirty="0">
              <a:solidFill>
                <a:schemeClr val="bg1">
                  <a:lumMod val="95000"/>
                </a:schemeClr>
              </a:solidFill>
            </a:rPr>
            <a:t>, </a:t>
          </a:r>
          <a:r>
            <a:rPr lang="en-US" sz="2800" b="0" kern="1200" dirty="0">
              <a:solidFill>
                <a:schemeClr val="bg1">
                  <a:lumMod val="95000"/>
                </a:schemeClr>
              </a:solidFill>
            </a:rPr>
            <a:t> </a:t>
          </a:r>
          <a:endParaRPr lang="ka-GE" sz="2800" b="0" kern="1200" dirty="0">
            <a:solidFill>
              <a:schemeClr val="bg1">
                <a:lumMod val="95000"/>
              </a:schemeClr>
            </a:solidFill>
          </a:endParaRPr>
        </a:p>
      </dsp:txBody>
      <dsp:txXfrm>
        <a:off x="2394206" y="1798336"/>
        <a:ext cx="3627505" cy="968807"/>
      </dsp:txXfrm>
    </dsp:sp>
    <dsp:sp modelId="{5CABBBF5-C5B9-4B16-AFFA-3EC34A5A4C08}">
      <dsp:nvSpPr>
        <dsp:cNvPr id="0" name=""/>
        <dsp:cNvSpPr/>
      </dsp:nvSpPr>
      <dsp:spPr>
        <a:xfrm>
          <a:off x="0" y="2767144"/>
          <a:ext cx="8415918" cy="1405761"/>
        </a:xfrm>
        <a:prstGeom prst="trapezoid">
          <a:avLst>
            <a:gd name="adj" fmla="val 100840"/>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solidFill>
            <a:schemeClr val="accent5">
              <a:lumMod val="60000"/>
              <a:lumOff val="4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bg1">
                  <a:lumMod val="95000"/>
                </a:schemeClr>
              </a:solidFill>
            </a:rPr>
            <a:t>MH community outpatient services</a:t>
          </a:r>
        </a:p>
      </dsp:txBody>
      <dsp:txXfrm>
        <a:off x="1472785" y="2767144"/>
        <a:ext cx="5470347" cy="1405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1F77E-7EA5-40D1-B5CF-863C7705E645}">
      <dsp:nvSpPr>
        <dsp:cNvPr id="0" name=""/>
        <dsp:cNvSpPr/>
      </dsp:nvSpPr>
      <dsp:spPr>
        <a:xfrm>
          <a:off x="2147872" y="0"/>
          <a:ext cx="7431966" cy="3328551"/>
        </a:xfrm>
        <a:prstGeom prst="trapezoid">
          <a:avLst>
            <a:gd name="adj" fmla="val 11164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ka-GE" sz="2600" b="0" kern="1200" dirty="0">
            <a:solidFill>
              <a:schemeClr val="bg1">
                <a:lumMod val="95000"/>
              </a:schemeClr>
            </a:solidFill>
          </a:endParaRPr>
        </a:p>
        <a:p>
          <a:pPr marL="0" lvl="0" indent="0" algn="ctr" defTabSz="1155700">
            <a:lnSpc>
              <a:spcPct val="90000"/>
            </a:lnSpc>
            <a:spcBef>
              <a:spcPct val="0"/>
            </a:spcBef>
            <a:spcAft>
              <a:spcPct val="35000"/>
            </a:spcAft>
            <a:buNone/>
          </a:pPr>
          <a:r>
            <a:rPr lang="en-US" sz="2600" b="0" kern="1200" dirty="0">
              <a:solidFill>
                <a:schemeClr val="bg1">
                  <a:lumMod val="95000"/>
                </a:schemeClr>
              </a:solidFill>
            </a:rPr>
            <a:t>Hospital beds</a:t>
          </a:r>
          <a:r>
            <a:rPr lang="ka-GE" sz="2600" b="0" kern="1200" dirty="0">
              <a:solidFill>
                <a:schemeClr val="bg1">
                  <a:lumMod val="95000"/>
                </a:schemeClr>
              </a:solidFill>
            </a:rPr>
            <a:t> </a:t>
          </a:r>
        </a:p>
        <a:p>
          <a:pPr marL="0" lvl="0" indent="0" algn="ctr" defTabSz="1155700">
            <a:lnSpc>
              <a:spcPct val="90000"/>
            </a:lnSpc>
            <a:spcBef>
              <a:spcPct val="0"/>
            </a:spcBef>
            <a:spcAft>
              <a:spcPct val="35000"/>
            </a:spcAft>
            <a:buNone/>
          </a:pPr>
          <a:r>
            <a:rPr lang="en-US" sz="2600" b="0" kern="1200" dirty="0">
              <a:solidFill>
                <a:schemeClr val="bg1">
                  <a:lumMod val="95000"/>
                </a:schemeClr>
              </a:solidFill>
            </a:rPr>
            <a:t>CIS</a:t>
          </a:r>
          <a:r>
            <a:rPr lang="ka-GE" sz="2600" b="0" kern="1200" dirty="0">
              <a:solidFill>
                <a:schemeClr val="bg1">
                  <a:lumMod val="95000"/>
                </a:schemeClr>
              </a:solidFill>
            </a:rPr>
            <a:t>, </a:t>
          </a:r>
        </a:p>
        <a:p>
          <a:pPr marL="0" lvl="0" indent="0" algn="ctr" defTabSz="1155700">
            <a:lnSpc>
              <a:spcPct val="90000"/>
            </a:lnSpc>
            <a:spcBef>
              <a:spcPct val="0"/>
            </a:spcBef>
            <a:spcAft>
              <a:spcPct val="35000"/>
            </a:spcAft>
            <a:buNone/>
          </a:pPr>
          <a:r>
            <a:rPr lang="en-US" sz="2600" b="0" kern="1200" dirty="0">
              <a:solidFill>
                <a:schemeClr val="bg1">
                  <a:lumMod val="95000"/>
                </a:schemeClr>
              </a:solidFill>
            </a:rPr>
            <a:t>ACT</a:t>
          </a:r>
        </a:p>
        <a:p>
          <a:pPr marL="0" lvl="0" indent="0" algn="ctr" defTabSz="1155700">
            <a:lnSpc>
              <a:spcPct val="90000"/>
            </a:lnSpc>
            <a:spcBef>
              <a:spcPct val="0"/>
            </a:spcBef>
            <a:spcAft>
              <a:spcPct val="35000"/>
            </a:spcAft>
            <a:buNone/>
          </a:pPr>
          <a:r>
            <a:rPr lang="en-US" sz="2600" b="1" kern="1200" dirty="0">
              <a:solidFill>
                <a:srgbClr val="002060"/>
              </a:solidFill>
            </a:rPr>
            <a:t>1425</a:t>
          </a:r>
          <a:endParaRPr lang="ka-GE" sz="2600" b="1" kern="1200" dirty="0">
            <a:solidFill>
              <a:srgbClr val="002060"/>
            </a:solidFill>
          </a:endParaRPr>
        </a:p>
      </dsp:txBody>
      <dsp:txXfrm>
        <a:off x="2147872" y="0"/>
        <a:ext cx="7431966" cy="3328551"/>
      </dsp:txXfrm>
    </dsp:sp>
    <dsp:sp modelId="{8FC9A815-EB54-46BF-9228-9F17C7062447}">
      <dsp:nvSpPr>
        <dsp:cNvPr id="0" name=""/>
        <dsp:cNvSpPr/>
      </dsp:nvSpPr>
      <dsp:spPr>
        <a:xfrm>
          <a:off x="518296" y="3328551"/>
          <a:ext cx="10691118" cy="1459674"/>
        </a:xfrm>
        <a:prstGeom prst="trapezoid">
          <a:avLst>
            <a:gd name="adj" fmla="val 111640"/>
          </a:avLst>
        </a:prstGeom>
        <a:gradFill rotWithShape="0">
          <a:gsLst>
            <a:gs pos="0">
              <a:schemeClr val="accent5">
                <a:hueOff val="553124"/>
                <a:satOff val="6280"/>
                <a:lumOff val="5686"/>
                <a:alphaOff val="0"/>
                <a:satMod val="103000"/>
                <a:lumMod val="102000"/>
                <a:tint val="94000"/>
              </a:schemeClr>
            </a:gs>
            <a:gs pos="50000">
              <a:schemeClr val="accent5">
                <a:hueOff val="553124"/>
                <a:satOff val="6280"/>
                <a:lumOff val="5686"/>
                <a:alphaOff val="0"/>
                <a:satMod val="110000"/>
                <a:lumMod val="100000"/>
                <a:shade val="100000"/>
              </a:schemeClr>
            </a:gs>
            <a:gs pos="100000">
              <a:schemeClr val="accent5">
                <a:hueOff val="553124"/>
                <a:satOff val="6280"/>
                <a:lumOff val="56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chemeClr val="bg1">
                  <a:lumMod val="95000"/>
                </a:schemeClr>
              </a:solidFill>
            </a:rPr>
            <a:t>Residential, Mobile Team, Day Care Center</a:t>
          </a:r>
        </a:p>
        <a:p>
          <a:pPr marL="0" lvl="0" indent="0" algn="ctr" defTabSz="1155700">
            <a:lnSpc>
              <a:spcPct val="90000"/>
            </a:lnSpc>
            <a:spcBef>
              <a:spcPct val="0"/>
            </a:spcBef>
            <a:spcAft>
              <a:spcPct val="35000"/>
            </a:spcAft>
            <a:buNone/>
          </a:pPr>
          <a:r>
            <a:rPr lang="en-US" sz="2600" b="1" kern="1200" dirty="0">
              <a:solidFill>
                <a:srgbClr val="002060"/>
              </a:solidFill>
            </a:rPr>
            <a:t>2845</a:t>
          </a:r>
          <a:endParaRPr lang="ka-GE" sz="2600" b="1" kern="1200" dirty="0">
            <a:solidFill>
              <a:srgbClr val="002060"/>
            </a:solidFill>
          </a:endParaRPr>
        </a:p>
      </dsp:txBody>
      <dsp:txXfrm>
        <a:off x="2389241" y="3328551"/>
        <a:ext cx="6949227" cy="1459674"/>
      </dsp:txXfrm>
    </dsp:sp>
    <dsp:sp modelId="{5CABBBF5-C5B9-4B16-AFFA-3EC34A5A4C08}">
      <dsp:nvSpPr>
        <dsp:cNvPr id="0" name=""/>
        <dsp:cNvSpPr/>
      </dsp:nvSpPr>
      <dsp:spPr>
        <a:xfrm>
          <a:off x="0" y="4788225"/>
          <a:ext cx="11727711" cy="464258"/>
        </a:xfrm>
        <a:prstGeom prst="trapezoid">
          <a:avLst>
            <a:gd name="adj" fmla="val 111640"/>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chemeClr val="bg1">
                  <a:lumMod val="95000"/>
                </a:schemeClr>
              </a:solidFill>
            </a:rPr>
            <a:t>Community MH Outpatient Services </a:t>
          </a:r>
          <a:r>
            <a:rPr lang="ka-GE" sz="2600" b="1" kern="1200" dirty="0">
              <a:solidFill>
                <a:srgbClr val="002060"/>
              </a:solidFill>
            </a:rPr>
            <a:t>114 100 </a:t>
          </a:r>
          <a:r>
            <a:rPr lang="en-US" sz="2600" b="1" kern="1200" dirty="0">
              <a:solidFill>
                <a:srgbClr val="002060"/>
              </a:solidFill>
            </a:rPr>
            <a:t>  </a:t>
          </a:r>
          <a:endParaRPr lang="ka-GE" sz="2600" b="1" kern="1200" dirty="0">
            <a:solidFill>
              <a:srgbClr val="002060"/>
            </a:solidFill>
          </a:endParaRPr>
        </a:p>
      </dsp:txBody>
      <dsp:txXfrm>
        <a:off x="2052349" y="4788225"/>
        <a:ext cx="7623012" cy="46425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4AF43-9B4D-4B6F-A38C-7060D92A4CC6}" type="datetimeFigureOut">
              <a:rPr lang="ka-GE" smtClean="0"/>
              <a:t>21.05.2019</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1CC62-C20D-47E8-B753-6B4EAE8DC590}" type="slidenum">
              <a:rPr lang="ka-GE" smtClean="0"/>
              <a:t>‹#›</a:t>
            </a:fld>
            <a:endParaRPr lang="ka-GE"/>
          </a:p>
        </p:txBody>
      </p:sp>
    </p:spTree>
    <p:extLst>
      <p:ext uri="{BB962C8B-B14F-4D97-AF65-F5344CB8AC3E}">
        <p14:creationId xmlns:p14="http://schemas.microsoft.com/office/powerpoint/2010/main" val="22675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a:t>
            </a:fld>
            <a:endParaRPr lang="ka-GE"/>
          </a:p>
        </p:txBody>
      </p:sp>
    </p:spTree>
    <p:extLst>
      <p:ext uri="{BB962C8B-B14F-4D97-AF65-F5344CB8AC3E}">
        <p14:creationId xmlns:p14="http://schemas.microsoft.com/office/powerpoint/2010/main" val="275950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13</a:t>
            </a:fld>
            <a:endParaRPr lang="ka-GE"/>
          </a:p>
        </p:txBody>
      </p:sp>
    </p:spTree>
    <p:extLst>
      <p:ext uri="{BB962C8B-B14F-4D97-AF65-F5344CB8AC3E}">
        <p14:creationId xmlns:p14="http://schemas.microsoft.com/office/powerpoint/2010/main" val="354088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დღეისთვის საქართველოში ფუნქციონირებს 17 სათემო ამბულატორია, რომელიც 28 ლოკაციაში აწვდის მომსახურებას </a:t>
            </a:r>
          </a:p>
        </p:txBody>
      </p:sp>
      <p:sp>
        <p:nvSpPr>
          <p:cNvPr id="4" name="Slide Number Placeholder 3"/>
          <p:cNvSpPr>
            <a:spLocks noGrp="1"/>
          </p:cNvSpPr>
          <p:nvPr>
            <p:ph type="sldNum" sz="quarter" idx="10"/>
          </p:nvPr>
        </p:nvSpPr>
        <p:spPr/>
        <p:txBody>
          <a:bodyPr/>
          <a:lstStyle/>
          <a:p>
            <a:fld id="{76EEC912-A4E5-41FC-AD26-DA325D375784}" type="slidenum">
              <a:rPr lang="ka-GE" smtClean="0"/>
              <a:t>16</a:t>
            </a:fld>
            <a:endParaRPr lang="ka-GE"/>
          </a:p>
        </p:txBody>
      </p:sp>
    </p:spTree>
    <p:extLst>
      <p:ext uri="{BB962C8B-B14F-4D97-AF65-F5344CB8AC3E}">
        <p14:creationId xmlns:p14="http://schemas.microsoft.com/office/powerpoint/2010/main" val="185368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პირისპირ შეხვედრების მინიმალური რაოდენობა პაციენტთან არის თვეში 2 (აქედან 1 აუცილებლად ფსიქიატრის ვიზიტი). ამას ემატება მხარდამჭერ პირთან (ასეთის არსებობის შემთხვევაში)  თვეში მინიმუმ 1 პირისპირ შეხვედრა. ყოველ პაციენტთან მინიმუმ 10 დღეში ერთხელ ხორციელდება სატელეფონო კონტაქტი. ერთი მობილური გუნდის დაფარვის არეალი 70-დან 180 ათას მოსახლეს შეადგენს. </a:t>
            </a:r>
          </a:p>
        </p:txBody>
      </p:sp>
      <p:sp>
        <p:nvSpPr>
          <p:cNvPr id="4" name="Slide Number Placeholder 3"/>
          <p:cNvSpPr>
            <a:spLocks noGrp="1"/>
          </p:cNvSpPr>
          <p:nvPr>
            <p:ph type="sldNum" sz="quarter" idx="10"/>
          </p:nvPr>
        </p:nvSpPr>
        <p:spPr/>
        <p:txBody>
          <a:bodyPr/>
          <a:lstStyle/>
          <a:p>
            <a:fld id="{76EEC912-A4E5-41FC-AD26-DA325D375784}" type="slidenum">
              <a:rPr lang="ka-GE" smtClean="0"/>
              <a:t>17</a:t>
            </a:fld>
            <a:endParaRPr lang="ka-GE"/>
          </a:p>
        </p:txBody>
      </p:sp>
    </p:spTree>
    <p:extLst>
      <p:ext uri="{BB962C8B-B14F-4D97-AF65-F5344CB8AC3E}">
        <p14:creationId xmlns:p14="http://schemas.microsoft.com/office/powerpoint/2010/main" val="4154917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18</a:t>
            </a:fld>
            <a:endParaRPr lang="ka-GE"/>
          </a:p>
        </p:txBody>
      </p:sp>
    </p:spTree>
    <p:extLst>
      <p:ext uri="{BB962C8B-B14F-4D97-AF65-F5344CB8AC3E}">
        <p14:creationId xmlns:p14="http://schemas.microsoft.com/office/powerpoint/2010/main" val="277663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20</a:t>
            </a:fld>
            <a:endParaRPr lang="ka-GE"/>
          </a:p>
        </p:txBody>
      </p:sp>
    </p:spTree>
    <p:extLst>
      <p:ext uri="{BB962C8B-B14F-4D97-AF65-F5344CB8AC3E}">
        <p14:creationId xmlns:p14="http://schemas.microsoft.com/office/powerpoint/2010/main" val="5808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strategic priority includes creation of psychiatric inpatient wards in general hospitals, and support for homeless patients through their placement in long-term community based residential facilities. Coordination and delivery of these services within geographical catchment areas can help to promote the principle of continuity of care. The following activities should be planned and implemented to fulfill this strategic priority:</a:t>
            </a:r>
            <a:endParaRPr lang="ka-GE" dirty="0"/>
          </a:p>
        </p:txBody>
      </p:sp>
      <p:sp>
        <p:nvSpPr>
          <p:cNvPr id="4" name="Slide Number Placeholder 3"/>
          <p:cNvSpPr>
            <a:spLocks noGrp="1"/>
          </p:cNvSpPr>
          <p:nvPr>
            <p:ph type="sldNum" sz="quarter" idx="10"/>
          </p:nvPr>
        </p:nvSpPr>
        <p:spPr/>
        <p:txBody>
          <a:bodyPr/>
          <a:lstStyle/>
          <a:p>
            <a:fld id="{76EEC912-A4E5-41FC-AD26-DA325D375784}" type="slidenum">
              <a:rPr lang="ka-GE" smtClean="0"/>
              <a:t>23</a:t>
            </a:fld>
            <a:endParaRPr lang="ka-GE"/>
          </a:p>
        </p:txBody>
      </p:sp>
    </p:spTree>
    <p:extLst>
      <p:ext uri="{BB962C8B-B14F-4D97-AF65-F5344CB8AC3E}">
        <p14:creationId xmlns:p14="http://schemas.microsoft.com/office/powerpoint/2010/main" val="51380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Schizophrenia (NIMH defines all schizophrenia as “severe”): 1.1% of the population (FN 1)</a:t>
            </a:r>
          </a:p>
          <a:p>
            <a:r>
              <a:rPr lang="en-US" dirty="0"/>
              <a:t>The subset of bipolar disorder classified as “severe”: 2.2% of the population (FN 2)</a:t>
            </a:r>
          </a:p>
          <a:p>
            <a:r>
              <a:rPr lang="en-US" dirty="0"/>
              <a:t>The subset of major depression called “severe, major depression”: 2.0% of the population (FN 3)</a:t>
            </a:r>
          </a:p>
          <a:p>
            <a:endParaRPr lang="en-US" dirty="0"/>
          </a:p>
        </p:txBody>
      </p:sp>
      <p:sp>
        <p:nvSpPr>
          <p:cNvPr id="4" name="Slide Number Placeholder 3"/>
          <p:cNvSpPr>
            <a:spLocks noGrp="1"/>
          </p:cNvSpPr>
          <p:nvPr>
            <p:ph type="sldNum" sz="quarter" idx="10"/>
          </p:nvPr>
        </p:nvSpPr>
        <p:spPr/>
        <p:txBody>
          <a:bodyPr/>
          <a:lstStyle/>
          <a:p>
            <a:fld id="{76EEC912-A4E5-41FC-AD26-DA325D375784}" type="slidenum">
              <a:rPr lang="ka-GE" smtClean="0"/>
              <a:t>24</a:t>
            </a:fld>
            <a:endParaRPr lang="ka-GE"/>
          </a:p>
        </p:txBody>
      </p:sp>
    </p:spTree>
    <p:extLst>
      <p:ext uri="{BB962C8B-B14F-4D97-AF65-F5344CB8AC3E}">
        <p14:creationId xmlns:p14="http://schemas.microsoft.com/office/powerpoint/2010/main" val="299352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25</a:t>
            </a:fld>
            <a:endParaRPr lang="ka-GE"/>
          </a:p>
        </p:txBody>
      </p:sp>
    </p:spTree>
    <p:extLst>
      <p:ext uri="{BB962C8B-B14F-4D97-AF65-F5344CB8AC3E}">
        <p14:creationId xmlns:p14="http://schemas.microsoft.com/office/powerpoint/2010/main" val="151228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1.	სათემო ფსიქიატრიული ამბულატორიის სტანდარტით გათვალისწინებული მოთხოვნების შესრულების პირობებში პაციენტზე ზრუნვა უფრო კომპლექსული და მის საჭიროებებზე უკეთ მორგებული იქნება. შესაბამისად, მაქსიმალურად მჭიდრო ვადებში უნდა მოხდეს სტანდარტის დოკუმენტის  დამტკიცება და დანერგვა. </a:t>
            </a:r>
          </a:p>
          <a:p>
            <a:r>
              <a:rPr lang="ka-GE" dirty="0"/>
              <a:t>2.	სტანდარტების დანერგვის პროცესის ხელშეწყობის მიზნით უნდა შეიქმნას მონიტორინგის განმახორციელებელი ავტორიტეტული ორგანო, რომელსაც ექნება როგორც ფინანსური, ასევე კლინიკური მონაცემების შეგროვების უფლება, რომელთა დამუშავების საფუძველზე მოხდება პრობლემების გამოვლენა და მათი აღმოფხვრისთვის ღონისძიებების დაგეგმვა</a:t>
            </a:r>
          </a:p>
          <a:p>
            <a:r>
              <a:rPr lang="ka-GE" dirty="0"/>
              <a:t>	</a:t>
            </a:r>
          </a:p>
        </p:txBody>
      </p:sp>
      <p:sp>
        <p:nvSpPr>
          <p:cNvPr id="4" name="Slide Number Placeholder 3"/>
          <p:cNvSpPr>
            <a:spLocks noGrp="1"/>
          </p:cNvSpPr>
          <p:nvPr>
            <p:ph type="sldNum" sz="quarter" idx="10"/>
          </p:nvPr>
        </p:nvSpPr>
        <p:spPr/>
        <p:txBody>
          <a:bodyPr/>
          <a:lstStyle/>
          <a:p>
            <a:fld id="{CC478BF0-F0D4-410D-ADB1-DC8B2CCCCF54}" type="slidenum">
              <a:rPr lang="ka-GE" smtClean="0"/>
              <a:t>28</a:t>
            </a:fld>
            <a:endParaRPr lang="ka-GE"/>
          </a:p>
        </p:txBody>
      </p:sp>
    </p:spTree>
    <p:extLst>
      <p:ext uri="{BB962C8B-B14F-4D97-AF65-F5344CB8AC3E}">
        <p14:creationId xmlns:p14="http://schemas.microsoft.com/office/powerpoint/2010/main" val="3657464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29</a:t>
            </a:fld>
            <a:endParaRPr lang="ka-GE"/>
          </a:p>
        </p:txBody>
      </p:sp>
    </p:spTree>
    <p:extLst>
      <p:ext uri="{BB962C8B-B14F-4D97-AF65-F5344CB8AC3E}">
        <p14:creationId xmlns:p14="http://schemas.microsoft.com/office/powerpoint/2010/main" val="268794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Legislative documents</a:t>
            </a:r>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2</a:t>
            </a:fld>
            <a:endParaRPr lang="ka-GE"/>
          </a:p>
        </p:txBody>
      </p:sp>
    </p:spTree>
    <p:extLst>
      <p:ext uri="{BB962C8B-B14F-4D97-AF65-F5344CB8AC3E}">
        <p14:creationId xmlns:p14="http://schemas.microsoft.com/office/powerpoint/2010/main" val="297311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Provision of uninterrupted care and integration implies creation of a coordinated, consistent and continuous system of various forms and methods of mental health care, which focuses on the achievement of maximum sustainable results, the integration of service recipients/patients into health and social services, as well as community involvement and participation, rather than isolation.</a:t>
            </a:r>
            <a:endParaRPr lang="ka-GE" dirty="0"/>
          </a:p>
        </p:txBody>
      </p:sp>
      <p:sp>
        <p:nvSpPr>
          <p:cNvPr id="4" name="Slide Number Placeholder 3"/>
          <p:cNvSpPr>
            <a:spLocks noGrp="1"/>
          </p:cNvSpPr>
          <p:nvPr>
            <p:ph type="sldNum" sz="quarter" idx="10"/>
          </p:nvPr>
        </p:nvSpPr>
        <p:spPr/>
        <p:txBody>
          <a:bodyPr/>
          <a:lstStyle/>
          <a:p>
            <a:fld id="{9A22A290-27C9-4260-8B5B-C3C19084B36D}" type="slidenum">
              <a:rPr lang="ka-GE" smtClean="0"/>
              <a:t>4</a:t>
            </a:fld>
            <a:endParaRPr lang="ka-GE"/>
          </a:p>
        </p:txBody>
      </p:sp>
    </p:spTree>
    <p:extLst>
      <p:ext uri="{BB962C8B-B14F-4D97-AF65-F5344CB8AC3E}">
        <p14:creationId xmlns:p14="http://schemas.microsoft.com/office/powerpoint/2010/main" val="203788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received opioid substitution therapy</a:t>
            </a:r>
          </a:p>
          <a:p>
            <a:pPr marL="0" indent="0">
              <a:buNone/>
            </a:pPr>
            <a:endParaRPr lang="en-US" dirty="0"/>
          </a:p>
          <a:p>
            <a:pPr marL="0" indent="0">
              <a:buNone/>
            </a:pPr>
            <a:r>
              <a:rPr lang="en-US" dirty="0"/>
              <a:t>Main values </a:t>
            </a:r>
          </a:p>
          <a:p>
            <a:pPr marL="228600" indent="-228600">
              <a:buAutoNum type="arabicParenR"/>
            </a:pPr>
            <a:r>
              <a:rPr lang="en-US" dirty="0"/>
              <a:t>Humanity and respect for human dignity </a:t>
            </a:r>
          </a:p>
          <a:p>
            <a:pPr marL="228600" indent="-228600">
              <a:buAutoNum type="arabicParenR"/>
            </a:pPr>
            <a:r>
              <a:rPr lang="en-US" dirty="0"/>
              <a:t>On each level of mental health care, it is of utmost importance to protect interests of a hu-man being, show respect to his/her dignity, and provide treatment in the maximally possible human environment. </a:t>
            </a:r>
          </a:p>
          <a:p>
            <a:pPr marL="228600" indent="-228600">
              <a:buAutoNum type="arabicParenR"/>
            </a:pPr>
            <a:r>
              <a:rPr lang="en-US" dirty="0"/>
              <a:t>Equality and Accessibility </a:t>
            </a:r>
          </a:p>
          <a:p>
            <a:pPr marL="228600" indent="-228600">
              <a:buAutoNum type="arabicParenR"/>
            </a:pPr>
            <a:r>
              <a:rPr lang="en-US" dirty="0"/>
              <a:t>Any person having mental problems irrespective of age, sex, ethnic origin or religious con-</a:t>
            </a:r>
            <a:r>
              <a:rPr lang="en-US" dirty="0" err="1"/>
              <a:t>victions</a:t>
            </a:r>
            <a:r>
              <a:rPr lang="en-US" dirty="0"/>
              <a:t> equally deserves a respectful treatment and should have an equal opportunity to be provided with necessary care.  </a:t>
            </a:r>
          </a:p>
          <a:p>
            <a:pPr marL="228600" indent="-228600">
              <a:buAutoNum type="arabicParenR"/>
            </a:pPr>
            <a:r>
              <a:rPr lang="en-US" dirty="0"/>
              <a:t>Tolerance </a:t>
            </a:r>
          </a:p>
          <a:p>
            <a:pPr marL="228600" indent="-228600">
              <a:buAutoNum type="arabicParenR"/>
            </a:pPr>
            <a:r>
              <a:rPr lang="en-US" dirty="0"/>
              <a:t>Difference caused by mental disorder is a normal occurrence and is not regarded as a source of discomfort and even more, the source of discrimination in relations. </a:t>
            </a:r>
            <a:endParaRPr lang="ka-G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2A290-27C9-4260-8B5B-C3C19084B36D}" type="slidenum">
              <a:rPr kumimoji="0" lang="ka-GE" sz="1200" b="0" i="0" u="none" strike="noStrike" kern="1200" cap="none" spc="0" normalizeH="0" baseline="0" noProof="0" smtClean="0">
                <a:ln>
                  <a:noFill/>
                </a:ln>
                <a:solidFill>
                  <a:prstClr val="black"/>
                </a:solidFill>
                <a:effectLst/>
                <a:uLnTx/>
                <a:uFillTx/>
                <a:latin typeface="Sylfaen" panose="010A050205030603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ka-GE" sz="1200" b="0" i="0" u="none" strike="noStrike" kern="1200" cap="none" spc="0" normalizeH="0" baseline="0" noProof="0">
              <a:ln>
                <a:noFill/>
              </a:ln>
              <a:solidFill>
                <a:prstClr val="black"/>
              </a:solidFill>
              <a:effectLst/>
              <a:uLnTx/>
              <a:uFillTx/>
              <a:latin typeface="Sylfaen" panose="010A0502050306030303" pitchFamily="18" charset="0"/>
              <a:ea typeface="+mn-ea"/>
              <a:cs typeface="+mn-cs"/>
            </a:endParaRPr>
          </a:p>
        </p:txBody>
      </p:sp>
    </p:spTree>
    <p:extLst>
      <p:ext uri="{BB962C8B-B14F-4D97-AF65-F5344CB8AC3E}">
        <p14:creationId xmlns:p14="http://schemas.microsoft.com/office/powerpoint/2010/main" val="419365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resources, geography. </a:t>
            </a:r>
            <a:r>
              <a:rPr lang="en-US" dirty="0" err="1"/>
              <a:t>Etc</a:t>
            </a:r>
            <a:r>
              <a:rPr lang="en-US" dirty="0"/>
              <a:t>, </a:t>
            </a:r>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6</a:t>
            </a:fld>
            <a:endParaRPr lang="ka-GE"/>
          </a:p>
        </p:txBody>
      </p:sp>
    </p:spTree>
    <p:extLst>
      <p:ext uri="{BB962C8B-B14F-4D97-AF65-F5344CB8AC3E}">
        <p14:creationId xmlns:p14="http://schemas.microsoft.com/office/powerpoint/2010/main" val="179367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7</a:t>
            </a:fld>
            <a:endParaRPr lang="ka-GE"/>
          </a:p>
        </p:txBody>
      </p:sp>
    </p:spTree>
    <p:extLst>
      <p:ext uri="{BB962C8B-B14F-4D97-AF65-F5344CB8AC3E}">
        <p14:creationId xmlns:p14="http://schemas.microsoft.com/office/powerpoint/2010/main" val="75468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1. ამბულატორიულ სერვისებით მოსარგებლეთა რაოდენობა - 24 000 იყო;</a:t>
            </a:r>
          </a:p>
          <a:p>
            <a:endParaRPr lang="ka-GE" dirty="0"/>
          </a:p>
          <a:p>
            <a:r>
              <a:rPr lang="ka-GE" dirty="0"/>
              <a:t>2.ფსიქო–სოციალური რეაბილიტაციის ამბულატორიული მომსახურებით ისარგებლა 88</a:t>
            </a:r>
          </a:p>
          <a:p>
            <a:r>
              <a:rPr lang="ka-GE" dirty="0"/>
              <a:t>პაციენტმა;</a:t>
            </a:r>
          </a:p>
          <a:p>
            <a:endParaRPr lang="ka-GE" dirty="0"/>
          </a:p>
          <a:p>
            <a:r>
              <a:rPr lang="ka-GE" dirty="0"/>
              <a:t>3. ბავშვთა ფსიქიკური ჯანმრთელობის ამბულატორიული მომსახურებით ისარგებლა 433-მა</a:t>
            </a:r>
          </a:p>
          <a:p>
            <a:r>
              <a:rPr lang="ka-GE" dirty="0"/>
              <a:t>ბავშვმა;</a:t>
            </a:r>
          </a:p>
          <a:p>
            <a:endParaRPr lang="ka-GE" dirty="0"/>
          </a:p>
          <a:p>
            <a:r>
              <a:rPr lang="ka-GE" dirty="0"/>
              <a:t>4. ფსიქიატრიული კრიზისული ინტერვენციის კომპონენტის ფარგლებში მომსახურება გაეწია</a:t>
            </a:r>
          </a:p>
          <a:p>
            <a:r>
              <a:rPr lang="ka-GE" dirty="0"/>
              <a:t>555 პაციენტს;</a:t>
            </a:r>
          </a:p>
          <a:p>
            <a:endParaRPr lang="ka-GE" dirty="0"/>
          </a:p>
          <a:p>
            <a:r>
              <a:rPr lang="ka-GE" dirty="0"/>
              <a:t>5.უზრუნველყოფილია 3 სათემო მობილური გუნდის მომსახურება; საშუალოდ (თუ ჩავთვლით, რომ 40 პაციენტს ემსახურებოდა თითო ჯგუფი) 120 პაციენტი იყო ჩართული ამ მომსახურებაში</a:t>
            </a:r>
          </a:p>
          <a:p>
            <a:endParaRPr lang="ka-GE" dirty="0"/>
          </a:p>
          <a:p>
            <a:r>
              <a:rPr lang="ka-GE" dirty="0"/>
              <a:t>6. სტაციონარული სერვისებით მოსარგებლეთა რაოდენობა - 5 311;</a:t>
            </a:r>
          </a:p>
          <a:p>
            <a:endParaRPr lang="ka-GE" dirty="0"/>
          </a:p>
          <a:p>
            <a:r>
              <a:rPr lang="ka-GE" dirty="0"/>
              <a:t>7. თავშესაფრით უზრუნველყოფის კომპონენტით ისარგებლა 111-მა პირმა;</a:t>
            </a:r>
          </a:p>
          <a:p>
            <a:endParaRPr lang="ka-GE" dirty="0"/>
          </a:p>
          <a:p>
            <a:r>
              <a:rPr lang="ka-GE" dirty="0"/>
              <a:t>ანუ გამოდის, რომ საერთო ჯამში  30618-მა პირმა მიიღო მომსახურება ფჯ  სპეციალიზებულ სერვისებში, რომელიც სახელმწიფო პროგრამის ფარგლებში ფინანსდებოდა.</a:t>
            </a:r>
          </a:p>
          <a:p>
            <a:r>
              <a:rPr lang="ka-GE" dirty="0"/>
              <a:t>ამას, ალბათ, უნდა დაემატოს მერიის დაფინანსებულ პროგრამებში ჩართული ბენეფიციართა რაოდენობა.</a:t>
            </a:r>
          </a:p>
          <a:p>
            <a:r>
              <a:rPr lang="ka-GE" dirty="0"/>
              <a:t>3,528,000.0 ჯანდაცვის პროგრამები 21,000.0 ფჯ 0,6%</a:t>
            </a:r>
          </a:p>
          <a:p>
            <a:endParaRPr lang="ka-GE" dirty="0"/>
          </a:p>
        </p:txBody>
      </p:sp>
      <p:sp>
        <p:nvSpPr>
          <p:cNvPr id="4" name="Slide Number Placeholder 3"/>
          <p:cNvSpPr>
            <a:spLocks noGrp="1"/>
          </p:cNvSpPr>
          <p:nvPr>
            <p:ph type="sldNum" sz="quarter" idx="10"/>
          </p:nvPr>
        </p:nvSpPr>
        <p:spPr/>
        <p:txBody>
          <a:bodyPr/>
          <a:lstStyle/>
          <a:p>
            <a:fld id="{76EEC912-A4E5-41FC-AD26-DA325D375784}" type="slidenum">
              <a:rPr lang="ka-GE" smtClean="0"/>
              <a:t>10</a:t>
            </a:fld>
            <a:endParaRPr lang="ka-GE"/>
          </a:p>
        </p:txBody>
      </p:sp>
    </p:spTree>
    <p:extLst>
      <p:ext uri="{BB962C8B-B14F-4D97-AF65-F5344CB8AC3E}">
        <p14:creationId xmlns:p14="http://schemas.microsoft.com/office/powerpoint/2010/main" val="2405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11</a:t>
            </a:fld>
            <a:endParaRPr lang="ka-GE"/>
          </a:p>
        </p:txBody>
      </p:sp>
    </p:spTree>
    <p:extLst>
      <p:ext uri="{BB962C8B-B14F-4D97-AF65-F5344CB8AC3E}">
        <p14:creationId xmlns:p14="http://schemas.microsoft.com/office/powerpoint/2010/main" val="103995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F80-F89 Disorders of psychological development </a:t>
            </a:r>
          </a:p>
          <a:p>
            <a:r>
              <a:rPr lang="en-US" dirty="0"/>
              <a:t>F90-98 </a:t>
            </a:r>
            <a:r>
              <a:rPr lang="en-US" dirty="0" err="1"/>
              <a:t>Behavioural</a:t>
            </a:r>
            <a:r>
              <a:rPr lang="en-US" dirty="0"/>
              <a:t> and emotional disorders with</a:t>
            </a:r>
          </a:p>
          <a:p>
            <a:r>
              <a:rPr lang="en-US" dirty="0"/>
              <a:t>onset usually occurring in childhood and adolescence</a:t>
            </a:r>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12</a:t>
            </a:fld>
            <a:endParaRPr lang="ka-GE"/>
          </a:p>
        </p:txBody>
      </p:sp>
    </p:spTree>
    <p:extLst>
      <p:ext uri="{BB962C8B-B14F-4D97-AF65-F5344CB8AC3E}">
        <p14:creationId xmlns:p14="http://schemas.microsoft.com/office/powerpoint/2010/main" val="385826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21.05.2019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109164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21.05.2019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21191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21.05.2019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17712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21.05.2019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90354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1A3E5-1BAF-44BC-B852-BA6CCBBE8E2B}" type="datetimeFigureOut">
              <a:rPr lang="ka-GE" smtClean="0"/>
              <a:t>21.05.2019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0061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D1A3E5-1BAF-44BC-B852-BA6CCBBE8E2B}" type="datetimeFigureOut">
              <a:rPr lang="ka-GE" smtClean="0"/>
              <a:t>21.05.2019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427924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D1A3E5-1BAF-44BC-B852-BA6CCBBE8E2B}" type="datetimeFigureOut">
              <a:rPr lang="ka-GE" smtClean="0"/>
              <a:t>21.05.2019</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95320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D1A3E5-1BAF-44BC-B852-BA6CCBBE8E2B}" type="datetimeFigureOut">
              <a:rPr lang="ka-GE" smtClean="0"/>
              <a:t>21.05.2019</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69871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1A3E5-1BAF-44BC-B852-BA6CCBBE8E2B}" type="datetimeFigureOut">
              <a:rPr lang="ka-GE" smtClean="0"/>
              <a:t>21.05.2019</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358985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1A3E5-1BAF-44BC-B852-BA6CCBBE8E2B}" type="datetimeFigureOut">
              <a:rPr lang="ka-GE" smtClean="0"/>
              <a:t>21.05.2019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39424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1A3E5-1BAF-44BC-B852-BA6CCBBE8E2B}" type="datetimeFigureOut">
              <a:rPr lang="ka-GE" smtClean="0"/>
              <a:t>21.05.2019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403203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1A3E5-1BAF-44BC-B852-BA6CCBBE8E2B}" type="datetimeFigureOut">
              <a:rPr lang="ka-GE" smtClean="0"/>
              <a:t>21.05.2019</a:t>
            </a:fld>
            <a:endParaRPr lang="ka-G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F95BB-D139-4566-95C4-C33E9B59AF13}" type="slidenum">
              <a:rPr lang="ka-GE" smtClean="0"/>
              <a:t>‹#›</a:t>
            </a:fld>
            <a:endParaRPr lang="ka-GE"/>
          </a:p>
        </p:txBody>
      </p:sp>
    </p:spTree>
    <p:extLst>
      <p:ext uri="{BB962C8B-B14F-4D97-AF65-F5344CB8AC3E}">
        <p14:creationId xmlns:p14="http://schemas.microsoft.com/office/powerpoint/2010/main" val="23798983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E035-15DC-4AD0-BFC7-1D58D4C6EA5F}"/>
              </a:ext>
            </a:extLst>
          </p:cNvPr>
          <p:cNvSpPr>
            <a:spLocks noGrp="1"/>
          </p:cNvSpPr>
          <p:nvPr>
            <p:ph type="ctrTitle"/>
          </p:nvPr>
        </p:nvSpPr>
        <p:spPr>
          <a:xfrm>
            <a:off x="645559" y="3613768"/>
            <a:ext cx="10900881" cy="1081575"/>
          </a:xfrm>
        </p:spPr>
        <p:txBody>
          <a:bodyPr>
            <a:noAutofit/>
          </a:bodyPr>
          <a:lstStyle/>
          <a:p>
            <a:pPr>
              <a:lnSpc>
                <a:spcPct val="150000"/>
              </a:lnSpc>
            </a:pPr>
            <a:r>
              <a:rPr lang="en-US" sz="3600" dirty="0"/>
              <a:t>Distribution and Organization of Mental  Health Care Services</a:t>
            </a:r>
            <a:br>
              <a:rPr lang="en-US" sz="3600" dirty="0"/>
            </a:br>
            <a:r>
              <a:rPr lang="en-US" sz="3600" dirty="0"/>
              <a:t>Future vision</a:t>
            </a:r>
            <a:endParaRPr lang="ka-GE" sz="3600" dirty="0"/>
          </a:p>
        </p:txBody>
      </p:sp>
      <p:pic>
        <p:nvPicPr>
          <p:cNvPr id="4" name="Picture 3">
            <a:extLst>
              <a:ext uri="{FF2B5EF4-FFF2-40B4-BE49-F238E27FC236}">
                <a16:creationId xmlns:a16="http://schemas.microsoft.com/office/drawing/2014/main" id="{6FFDA27A-B2F6-4B09-9AA1-086696452C26}"/>
              </a:ext>
            </a:extLst>
          </p:cNvPr>
          <p:cNvPicPr>
            <a:picLocks noChangeAspect="1"/>
          </p:cNvPicPr>
          <p:nvPr/>
        </p:nvPicPr>
        <p:blipFill>
          <a:blip r:embed="rId3"/>
          <a:stretch>
            <a:fillRect/>
          </a:stretch>
        </p:blipFill>
        <p:spPr>
          <a:xfrm>
            <a:off x="1524000" y="283676"/>
            <a:ext cx="9315495" cy="1798476"/>
          </a:xfrm>
          <a:prstGeom prst="rect">
            <a:avLst/>
          </a:prstGeom>
        </p:spPr>
      </p:pic>
      <p:sp>
        <p:nvSpPr>
          <p:cNvPr id="5" name="Subtitle 4">
            <a:extLst>
              <a:ext uri="{FF2B5EF4-FFF2-40B4-BE49-F238E27FC236}">
                <a16:creationId xmlns:a16="http://schemas.microsoft.com/office/drawing/2014/main" id="{8B5CF6FB-6B28-476D-95EB-C2D2662F397B}"/>
              </a:ext>
            </a:extLst>
          </p:cNvPr>
          <p:cNvSpPr txBox="1">
            <a:spLocks/>
          </p:cNvSpPr>
          <p:nvPr/>
        </p:nvSpPr>
        <p:spPr>
          <a:xfrm>
            <a:off x="1695495" y="50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21 May</a:t>
            </a:r>
            <a:endParaRPr lang="ka-GE" dirty="0"/>
          </a:p>
          <a:p>
            <a:r>
              <a:rPr lang="ka-GE" dirty="0"/>
              <a:t>2019</a:t>
            </a:r>
          </a:p>
          <a:p>
            <a:endParaRPr lang="ka-GE" dirty="0"/>
          </a:p>
        </p:txBody>
      </p:sp>
    </p:spTree>
    <p:extLst>
      <p:ext uri="{BB962C8B-B14F-4D97-AF65-F5344CB8AC3E}">
        <p14:creationId xmlns:p14="http://schemas.microsoft.com/office/powerpoint/2010/main" val="115809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55EC-29D9-4F60-BFDF-FFDBEAC17AEE}"/>
              </a:ext>
            </a:extLst>
          </p:cNvPr>
          <p:cNvSpPr>
            <a:spLocks noGrp="1"/>
          </p:cNvSpPr>
          <p:nvPr>
            <p:ph type="title"/>
          </p:nvPr>
        </p:nvSpPr>
        <p:spPr>
          <a:xfrm>
            <a:off x="199526" y="634639"/>
            <a:ext cx="5082020" cy="1218971"/>
          </a:xfrm>
          <a:prstGeom prst="ellipse">
            <a:avLst/>
          </a:prstGeom>
        </p:spPr>
        <p:txBody>
          <a:bodyPr>
            <a:normAutofit/>
          </a:bodyPr>
          <a:lstStyle/>
          <a:p>
            <a:r>
              <a:rPr lang="en-US" sz="2400" dirty="0"/>
              <a:t>MH in Georgia</a:t>
            </a:r>
            <a:endParaRPr lang="ka-GE" sz="2400" dirty="0"/>
          </a:p>
        </p:txBody>
      </p:sp>
      <p:sp>
        <p:nvSpPr>
          <p:cNvPr id="3" name="Content Placeholder 2">
            <a:extLst>
              <a:ext uri="{FF2B5EF4-FFF2-40B4-BE49-F238E27FC236}">
                <a16:creationId xmlns:a16="http://schemas.microsoft.com/office/drawing/2014/main" id="{517C9E17-B589-4306-AE99-12173C5A2944}"/>
              </a:ext>
            </a:extLst>
          </p:cNvPr>
          <p:cNvSpPr>
            <a:spLocks noGrp="1"/>
          </p:cNvSpPr>
          <p:nvPr>
            <p:ph idx="1"/>
          </p:nvPr>
        </p:nvSpPr>
        <p:spPr>
          <a:xfrm>
            <a:off x="648930" y="1853610"/>
            <a:ext cx="4305842" cy="3785419"/>
          </a:xfrm>
        </p:spPr>
        <p:txBody>
          <a:bodyPr>
            <a:normAutofit/>
          </a:bodyPr>
          <a:lstStyle/>
          <a:p>
            <a:r>
              <a:rPr lang="ka-GE" sz="1900" dirty="0"/>
              <a:t>2016 – </a:t>
            </a:r>
            <a:r>
              <a:rPr lang="en-US" sz="1900" dirty="0"/>
              <a:t>Number of registered patients </a:t>
            </a:r>
            <a:r>
              <a:rPr lang="ka-GE" sz="1900" dirty="0"/>
              <a:t>– 102977</a:t>
            </a:r>
            <a:endParaRPr lang="en-US" sz="1900" dirty="0"/>
          </a:p>
          <a:p>
            <a:r>
              <a:rPr lang="en-US" sz="1900" dirty="0"/>
              <a:t>2017 - 88610</a:t>
            </a:r>
            <a:endParaRPr lang="ka-GE" sz="1900" dirty="0"/>
          </a:p>
          <a:p>
            <a:r>
              <a:rPr lang="ka-GE" sz="1900" dirty="0"/>
              <a:t>2017 –</a:t>
            </a:r>
            <a:r>
              <a:rPr lang="en-US" sz="1900" dirty="0"/>
              <a:t> Number of patients received MH care covered by state program 30618</a:t>
            </a:r>
          </a:p>
          <a:p>
            <a:pPr marL="0" indent="0">
              <a:buNone/>
            </a:pPr>
            <a:endParaRPr lang="ka-GE" sz="1900" dirty="0"/>
          </a:p>
          <a:p>
            <a:r>
              <a:rPr lang="en-US" sz="1900" dirty="0"/>
              <a:t>2018 -  Number of patients received care in  MH outpatient community services – 49789</a:t>
            </a:r>
          </a:p>
          <a:p>
            <a:endParaRPr lang="en-US" sz="1900" dirty="0"/>
          </a:p>
          <a:p>
            <a:pPr marL="0" indent="0">
              <a:buNone/>
            </a:pPr>
            <a:endParaRPr lang="ka-GE" sz="1900" dirty="0"/>
          </a:p>
        </p:txBody>
      </p:sp>
      <p:graphicFrame>
        <p:nvGraphicFramePr>
          <p:cNvPr id="7" name="Chart 6">
            <a:extLst>
              <a:ext uri="{FF2B5EF4-FFF2-40B4-BE49-F238E27FC236}">
                <a16:creationId xmlns:a16="http://schemas.microsoft.com/office/drawing/2014/main" id="{E0685A3B-246A-4541-967B-B3AF04A696EB}"/>
              </a:ext>
            </a:extLst>
          </p:cNvPr>
          <p:cNvGraphicFramePr>
            <a:graphicFrameLocks/>
          </p:cNvGraphicFramePr>
          <p:nvPr>
            <p:extLst>
              <p:ext uri="{D42A27DB-BD31-4B8C-83A1-F6EECF244321}">
                <p14:modId xmlns:p14="http://schemas.microsoft.com/office/powerpoint/2010/main" val="3269897126"/>
              </p:ext>
            </p:extLst>
          </p:nvPr>
        </p:nvGraphicFramePr>
        <p:xfrm>
          <a:off x="5608319" y="965595"/>
          <a:ext cx="5614835" cy="4773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322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4B4BDA2-B79F-435C-B360-E4A9FA17AF29}"/>
              </a:ext>
            </a:extLst>
          </p:cNvPr>
          <p:cNvGraphicFramePr>
            <a:graphicFrameLocks/>
          </p:cNvGraphicFramePr>
          <p:nvPr>
            <p:extLst>
              <p:ext uri="{D42A27DB-BD31-4B8C-83A1-F6EECF244321}">
                <p14:modId xmlns:p14="http://schemas.microsoft.com/office/powerpoint/2010/main" val="1843533212"/>
              </p:ext>
            </p:extLst>
          </p:nvPr>
        </p:nvGraphicFramePr>
        <p:xfrm>
          <a:off x="774551" y="1232452"/>
          <a:ext cx="10650069" cy="488812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47FB2B9-CFDB-44F3-BA80-B55B0F2690CA}"/>
              </a:ext>
            </a:extLst>
          </p:cNvPr>
          <p:cNvSpPr>
            <a:spLocks noGrp="1"/>
          </p:cNvSpPr>
          <p:nvPr>
            <p:ph type="title"/>
          </p:nvPr>
        </p:nvSpPr>
        <p:spPr/>
        <p:txBody>
          <a:bodyPr/>
          <a:lstStyle/>
          <a:p>
            <a:r>
              <a:rPr lang="en-US" dirty="0"/>
              <a:t>Distribution of mental health diagnosis</a:t>
            </a:r>
            <a:endParaRPr lang="ka-GE" dirty="0"/>
          </a:p>
        </p:txBody>
      </p:sp>
    </p:spTree>
    <p:extLst>
      <p:ext uri="{BB962C8B-B14F-4D97-AF65-F5344CB8AC3E}">
        <p14:creationId xmlns:p14="http://schemas.microsoft.com/office/powerpoint/2010/main" val="355311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5206AD7-265B-422C-B904-61F21F25502D}"/>
              </a:ext>
            </a:extLst>
          </p:cNvPr>
          <p:cNvGraphicFramePr>
            <a:graphicFrameLocks/>
          </p:cNvGraphicFramePr>
          <p:nvPr>
            <p:extLst>
              <p:ext uri="{D42A27DB-BD31-4B8C-83A1-F6EECF244321}">
                <p14:modId xmlns:p14="http://schemas.microsoft.com/office/powerpoint/2010/main" val="1138887013"/>
              </p:ext>
            </p:extLst>
          </p:nvPr>
        </p:nvGraphicFramePr>
        <p:xfrm>
          <a:off x="1723103" y="762794"/>
          <a:ext cx="8745794" cy="51701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0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9383-9573-4DA2-900D-7F1C4DC0975E}"/>
              </a:ext>
            </a:extLst>
          </p:cNvPr>
          <p:cNvSpPr>
            <a:spLocks noGrp="1"/>
          </p:cNvSpPr>
          <p:nvPr>
            <p:ph type="title"/>
          </p:nvPr>
        </p:nvSpPr>
        <p:spPr>
          <a:xfrm>
            <a:off x="838200" y="279953"/>
            <a:ext cx="10515600" cy="1325563"/>
          </a:xfrm>
        </p:spPr>
        <p:txBody>
          <a:bodyPr>
            <a:normAutofit/>
          </a:bodyPr>
          <a:lstStyle/>
          <a:p>
            <a:pPr algn="ctr"/>
            <a:r>
              <a:rPr lang="en-US" sz="3200" dirty="0"/>
              <a:t>MH Services</a:t>
            </a:r>
            <a:endParaRPr lang="ka-GE" sz="3200" dirty="0"/>
          </a:p>
        </p:txBody>
      </p:sp>
      <p:graphicFrame>
        <p:nvGraphicFramePr>
          <p:cNvPr id="4" name="Content Placeholder 3">
            <a:extLst>
              <a:ext uri="{FF2B5EF4-FFF2-40B4-BE49-F238E27FC236}">
                <a16:creationId xmlns:a16="http://schemas.microsoft.com/office/drawing/2014/main" id="{A0837E8C-5F3F-499D-81B7-8BC24775BDD3}"/>
              </a:ext>
            </a:extLst>
          </p:cNvPr>
          <p:cNvGraphicFramePr>
            <a:graphicFrameLocks noGrp="1"/>
          </p:cNvGraphicFramePr>
          <p:nvPr>
            <p:ph idx="1"/>
            <p:extLst>
              <p:ext uri="{D42A27DB-BD31-4B8C-83A1-F6EECF244321}">
                <p14:modId xmlns:p14="http://schemas.microsoft.com/office/powerpoint/2010/main" val="2315331925"/>
              </p:ext>
            </p:extLst>
          </p:nvPr>
        </p:nvGraphicFramePr>
        <p:xfrm>
          <a:off x="1910071" y="1139869"/>
          <a:ext cx="8415919" cy="4172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8D132175-2935-4412-A608-81F6B09263E8}"/>
              </a:ext>
            </a:extLst>
          </p:cNvPr>
          <p:cNvGrpSpPr/>
          <p:nvPr/>
        </p:nvGrpSpPr>
        <p:grpSpPr>
          <a:xfrm>
            <a:off x="313151" y="5312774"/>
            <a:ext cx="11586575" cy="1325563"/>
            <a:chOff x="0" y="3953566"/>
            <a:chExt cx="11727711" cy="916145"/>
          </a:xfrm>
          <a:scene3d>
            <a:camera prst="orthographicFront"/>
            <a:lightRig rig="threePt" dir="t">
              <a:rot lat="0" lon="0" rev="7500000"/>
            </a:lightRig>
          </a:scene3d>
        </p:grpSpPr>
        <p:sp>
          <p:nvSpPr>
            <p:cNvPr id="6" name="Trapezoid 5">
              <a:extLst>
                <a:ext uri="{FF2B5EF4-FFF2-40B4-BE49-F238E27FC236}">
                  <a16:creationId xmlns:a16="http://schemas.microsoft.com/office/drawing/2014/main" id="{8DE904F6-66D5-4D2C-9546-F77FA00AE1FE}"/>
                </a:ext>
              </a:extLst>
            </p:cNvPr>
            <p:cNvSpPr/>
            <p:nvPr/>
          </p:nvSpPr>
          <p:spPr>
            <a:xfrm>
              <a:off x="0" y="3953566"/>
              <a:ext cx="11727711" cy="916145"/>
            </a:xfrm>
            <a:prstGeom prst="trapezoid">
              <a:avLst>
                <a:gd name="adj" fmla="val 120415"/>
              </a:avLst>
            </a:prstGeom>
            <a:ln>
              <a:solidFill>
                <a:schemeClr val="accent5">
                  <a:lumMod val="60000"/>
                  <a:lumOff val="40000"/>
                </a:schemeClr>
              </a:solidFill>
            </a:ln>
            <a:sp3d prstMaterial="plastic">
              <a:bevelT w="127000" h="25400" prst="relaxedInset"/>
            </a:sp3d>
          </p:spPr>
          <p:style>
            <a:lnRef idx="0">
              <a:scrgbClr r="0" g="0" b="0"/>
            </a:lnRef>
            <a:fillRef idx="3">
              <a:schemeClr val="accent5">
                <a:hueOff val="1106248"/>
                <a:satOff val="12561"/>
                <a:lumOff val="11372"/>
                <a:alphaOff val="0"/>
              </a:schemeClr>
            </a:fillRef>
            <a:effectRef idx="2">
              <a:schemeClr val="accent5">
                <a:hueOff val="1106248"/>
                <a:satOff val="12561"/>
                <a:lumOff val="11372"/>
                <a:alphaOff val="0"/>
              </a:schemeClr>
            </a:effectRef>
            <a:fontRef idx="minor">
              <a:schemeClr val="lt1"/>
            </a:fontRef>
          </p:style>
        </p:sp>
        <p:sp>
          <p:nvSpPr>
            <p:cNvPr id="7" name="Trapezoid 4">
              <a:extLst>
                <a:ext uri="{FF2B5EF4-FFF2-40B4-BE49-F238E27FC236}">
                  <a16:creationId xmlns:a16="http://schemas.microsoft.com/office/drawing/2014/main" id="{521209DA-85C0-435A-95B3-0B5845D2EA64}"/>
                </a:ext>
              </a:extLst>
            </p:cNvPr>
            <p:cNvSpPr txBox="1"/>
            <p:nvPr/>
          </p:nvSpPr>
          <p:spPr>
            <a:xfrm>
              <a:off x="2052349" y="3953566"/>
              <a:ext cx="7623012" cy="9161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lumMod val="95000"/>
                    </a:schemeClr>
                  </a:solidFill>
                </a:rPr>
                <a:t>Primary health care  </a:t>
              </a:r>
              <a:r>
                <a:rPr lang="en-US" sz="2200" b="1" kern="1200" dirty="0">
                  <a:solidFill>
                    <a:srgbClr val="C00000"/>
                  </a:solidFill>
                </a:rPr>
                <a:t>20% of population</a:t>
              </a:r>
              <a:endParaRPr lang="ka-GE" sz="2200" b="1" kern="1200" dirty="0">
                <a:solidFill>
                  <a:srgbClr val="C00000"/>
                </a:solidFill>
              </a:endParaRPr>
            </a:p>
          </p:txBody>
        </p:sp>
      </p:grpSp>
      <p:sp>
        <p:nvSpPr>
          <p:cNvPr id="3" name="Right Brace 2">
            <a:extLst>
              <a:ext uri="{FF2B5EF4-FFF2-40B4-BE49-F238E27FC236}">
                <a16:creationId xmlns:a16="http://schemas.microsoft.com/office/drawing/2014/main" id="{0C8E7B45-6154-4563-A44A-454754E62F02}"/>
              </a:ext>
            </a:extLst>
          </p:cNvPr>
          <p:cNvSpPr/>
          <p:nvPr/>
        </p:nvSpPr>
        <p:spPr>
          <a:xfrm rot="10800000" flipH="1">
            <a:off x="10281929" y="1139869"/>
            <a:ext cx="1033936" cy="4172906"/>
          </a:xfrm>
          <a:prstGeom prst="rightBrace">
            <a:avLst>
              <a:gd name="adj1" fmla="val 8333"/>
              <a:gd name="adj2" fmla="val 460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a-GE" dirty="0"/>
          </a:p>
        </p:txBody>
      </p:sp>
      <p:cxnSp>
        <p:nvCxnSpPr>
          <p:cNvPr id="9" name="Straight Connector 8">
            <a:extLst>
              <a:ext uri="{FF2B5EF4-FFF2-40B4-BE49-F238E27FC236}">
                <a16:creationId xmlns:a16="http://schemas.microsoft.com/office/drawing/2014/main" id="{54B27B74-BB7D-4D45-A74C-F13AFD3E9287}"/>
              </a:ext>
            </a:extLst>
          </p:cNvPr>
          <p:cNvCxnSpPr>
            <a:cxnSpLocks/>
          </p:cNvCxnSpPr>
          <p:nvPr/>
        </p:nvCxnSpPr>
        <p:spPr>
          <a:xfrm>
            <a:off x="6106438" y="1139868"/>
            <a:ext cx="42385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EF392E-94B6-4510-95BD-3B175BCCE691}"/>
              </a:ext>
            </a:extLst>
          </p:cNvPr>
          <p:cNvSpPr txBox="1"/>
          <p:nvPr/>
        </p:nvSpPr>
        <p:spPr>
          <a:xfrm>
            <a:off x="7774510" y="1541041"/>
            <a:ext cx="2570447" cy="523220"/>
          </a:xfrm>
          <a:prstGeom prst="rect">
            <a:avLst/>
          </a:prstGeom>
          <a:solidFill>
            <a:schemeClr val="bg1"/>
          </a:solidFill>
        </p:spPr>
        <p:txBody>
          <a:bodyPr wrap="none" rtlCol="0">
            <a:spAutoFit/>
          </a:bodyPr>
          <a:lstStyle/>
          <a:p>
            <a:r>
              <a:rPr lang="ka-GE" sz="2800" b="1" dirty="0">
                <a:solidFill>
                  <a:srgbClr val="C00000"/>
                </a:solidFill>
              </a:rPr>
              <a:t>(</a:t>
            </a:r>
            <a:r>
              <a:rPr lang="en-US" sz="2800" b="1" dirty="0">
                <a:solidFill>
                  <a:srgbClr val="C00000"/>
                </a:solidFill>
              </a:rPr>
              <a:t>Population</a:t>
            </a:r>
            <a:r>
              <a:rPr lang="ka-GE" sz="2800" b="1" dirty="0">
                <a:solidFill>
                  <a:srgbClr val="C00000"/>
                </a:solidFill>
              </a:rPr>
              <a:t>) </a:t>
            </a:r>
            <a:r>
              <a:rPr lang="en-US" sz="2800" b="1" dirty="0">
                <a:solidFill>
                  <a:srgbClr val="C00000"/>
                </a:solidFill>
              </a:rPr>
              <a:t>3%</a:t>
            </a:r>
            <a:endParaRPr lang="ka-GE" sz="2800" b="1" dirty="0">
              <a:solidFill>
                <a:srgbClr val="C00000"/>
              </a:solidFill>
            </a:endParaRPr>
          </a:p>
        </p:txBody>
      </p:sp>
    </p:spTree>
    <p:extLst>
      <p:ext uri="{BB962C8B-B14F-4D97-AF65-F5344CB8AC3E}">
        <p14:creationId xmlns:p14="http://schemas.microsoft.com/office/powerpoint/2010/main" val="131056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311F-6802-4C7D-AD5E-7B3E6F7985C4}"/>
              </a:ext>
            </a:extLst>
          </p:cNvPr>
          <p:cNvSpPr>
            <a:spLocks noGrp="1"/>
          </p:cNvSpPr>
          <p:nvPr>
            <p:ph type="title"/>
          </p:nvPr>
        </p:nvSpPr>
        <p:spPr>
          <a:xfrm>
            <a:off x="838200" y="89552"/>
            <a:ext cx="10515600" cy="1325563"/>
          </a:xfrm>
        </p:spPr>
        <p:txBody>
          <a:bodyPr>
            <a:normAutofit/>
          </a:bodyPr>
          <a:lstStyle/>
          <a:p>
            <a:pPr algn="ctr"/>
            <a:r>
              <a:rPr lang="en-US" sz="3600" dirty="0"/>
              <a:t>Community outpatient mental health service (COMHS)</a:t>
            </a:r>
            <a:endParaRPr lang="ka-GE" sz="3600" dirty="0"/>
          </a:p>
        </p:txBody>
      </p:sp>
      <p:sp>
        <p:nvSpPr>
          <p:cNvPr id="3" name="Content Placeholder 2">
            <a:extLst>
              <a:ext uri="{FF2B5EF4-FFF2-40B4-BE49-F238E27FC236}">
                <a16:creationId xmlns:a16="http://schemas.microsoft.com/office/drawing/2014/main" id="{7CE7785B-7D4B-481B-936E-2A5C96619E82}"/>
              </a:ext>
            </a:extLst>
          </p:cNvPr>
          <p:cNvSpPr>
            <a:spLocks noGrp="1"/>
          </p:cNvSpPr>
          <p:nvPr>
            <p:ph idx="1"/>
          </p:nvPr>
        </p:nvSpPr>
        <p:spPr>
          <a:xfrm>
            <a:off x="676405" y="1339633"/>
            <a:ext cx="10677395" cy="4351338"/>
          </a:xfrm>
        </p:spPr>
        <p:txBody>
          <a:bodyPr/>
          <a:lstStyle/>
          <a:p>
            <a:r>
              <a:rPr lang="en-US" dirty="0"/>
              <a:t>Specialized secondary level service, </a:t>
            </a:r>
          </a:p>
          <a:p>
            <a:endParaRPr lang="en-US" dirty="0"/>
          </a:p>
          <a:p>
            <a:r>
              <a:rPr lang="en-US" dirty="0"/>
              <a:t>Provides services to persons with mental disorders within the area of their residence. </a:t>
            </a:r>
          </a:p>
          <a:p>
            <a:endParaRPr lang="en-US" dirty="0"/>
          </a:p>
          <a:p>
            <a:r>
              <a:rPr lang="en-US" dirty="0"/>
              <a:t>Out-patient services are based on bio-psycho-social model and multidisciplinary approach. </a:t>
            </a:r>
          </a:p>
          <a:p>
            <a:endParaRPr lang="en-US" dirty="0"/>
          </a:p>
          <a:p>
            <a:r>
              <a:rPr lang="en-US" dirty="0"/>
              <a:t>Coverage area is defined according to the number of residents and/or the area size (one psychiatrist, 2 psychiatric nurses, 0.3 psychologist and 0.3 social worker for 100 000-150 000 residents). </a:t>
            </a:r>
            <a:endParaRPr lang="ka-GE" dirty="0"/>
          </a:p>
        </p:txBody>
      </p:sp>
    </p:spTree>
    <p:extLst>
      <p:ext uri="{BB962C8B-B14F-4D97-AF65-F5344CB8AC3E}">
        <p14:creationId xmlns:p14="http://schemas.microsoft.com/office/powerpoint/2010/main" val="122964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4C54-0ED8-4A6E-992B-121BEB0D7218}"/>
              </a:ext>
            </a:extLst>
          </p:cNvPr>
          <p:cNvSpPr>
            <a:spLocks noGrp="1"/>
          </p:cNvSpPr>
          <p:nvPr>
            <p:ph type="title"/>
          </p:nvPr>
        </p:nvSpPr>
        <p:spPr>
          <a:xfrm>
            <a:off x="838200" y="365126"/>
            <a:ext cx="10515600" cy="1104446"/>
          </a:xfrm>
        </p:spPr>
        <p:txBody>
          <a:bodyPr>
            <a:normAutofit fontScale="90000"/>
          </a:bodyPr>
          <a:lstStyle/>
          <a:p>
            <a:pPr algn="ctr"/>
            <a:r>
              <a:rPr lang="en-GB" sz="4000" dirty="0"/>
              <a:t>Indicators measuring service efficacy for COMHS</a:t>
            </a:r>
            <a:endParaRPr lang="ka-GE" dirty="0"/>
          </a:p>
        </p:txBody>
      </p:sp>
      <p:sp>
        <p:nvSpPr>
          <p:cNvPr id="3" name="Content Placeholder 2">
            <a:extLst>
              <a:ext uri="{FF2B5EF4-FFF2-40B4-BE49-F238E27FC236}">
                <a16:creationId xmlns:a16="http://schemas.microsoft.com/office/drawing/2014/main" id="{329F5017-0483-4FBD-91E9-9B3A6939FBFF}"/>
              </a:ext>
            </a:extLst>
          </p:cNvPr>
          <p:cNvSpPr>
            <a:spLocks noGrp="1"/>
          </p:cNvSpPr>
          <p:nvPr>
            <p:ph idx="1"/>
          </p:nvPr>
        </p:nvSpPr>
        <p:spPr>
          <a:xfrm>
            <a:off x="838200" y="1690687"/>
            <a:ext cx="10515600" cy="4486275"/>
          </a:xfrm>
        </p:spPr>
        <p:txBody>
          <a:bodyPr>
            <a:normAutofit lnSpcReduction="10000"/>
          </a:bodyPr>
          <a:lstStyle/>
          <a:p>
            <a:pPr>
              <a:lnSpc>
                <a:spcPct val="110000"/>
              </a:lnSpc>
              <a:spcBef>
                <a:spcPts val="0"/>
              </a:spcBef>
            </a:pPr>
            <a:r>
              <a:rPr lang="en-US" dirty="0"/>
              <a:t>Increased referral</a:t>
            </a:r>
            <a:endParaRPr lang="ka-GE" dirty="0"/>
          </a:p>
          <a:p>
            <a:pPr marL="0" indent="0">
              <a:lnSpc>
                <a:spcPct val="110000"/>
              </a:lnSpc>
              <a:spcBef>
                <a:spcPts val="0"/>
              </a:spcBef>
              <a:buNone/>
            </a:pPr>
            <a:endParaRPr lang="ka-GE" dirty="0"/>
          </a:p>
          <a:p>
            <a:pPr>
              <a:lnSpc>
                <a:spcPct val="110000"/>
              </a:lnSpc>
              <a:spcBef>
                <a:spcPts val="0"/>
              </a:spcBef>
            </a:pPr>
            <a:r>
              <a:rPr lang="en-US" dirty="0"/>
              <a:t>Decreased hospitalization rate of the patients </a:t>
            </a:r>
          </a:p>
          <a:p>
            <a:pPr>
              <a:lnSpc>
                <a:spcPct val="110000"/>
              </a:lnSpc>
              <a:spcBef>
                <a:spcPts val="0"/>
              </a:spcBef>
            </a:pPr>
            <a:endParaRPr lang="ka-GE" dirty="0"/>
          </a:p>
          <a:p>
            <a:pPr>
              <a:lnSpc>
                <a:spcPct val="110000"/>
              </a:lnSpc>
              <a:spcBef>
                <a:spcPts val="0"/>
              </a:spcBef>
            </a:pPr>
            <a:r>
              <a:rPr lang="en-US" dirty="0"/>
              <a:t>Improved quality of life</a:t>
            </a:r>
            <a:endParaRPr lang="ka-GE" dirty="0"/>
          </a:p>
          <a:p>
            <a:pPr marL="0" indent="0">
              <a:lnSpc>
                <a:spcPct val="110000"/>
              </a:lnSpc>
              <a:spcBef>
                <a:spcPts val="0"/>
              </a:spcBef>
              <a:buNone/>
            </a:pPr>
            <a:endParaRPr lang="ka-GE" dirty="0"/>
          </a:p>
          <a:p>
            <a:pPr>
              <a:lnSpc>
                <a:spcPct val="110000"/>
              </a:lnSpc>
              <a:spcBef>
                <a:spcPts val="0"/>
              </a:spcBef>
            </a:pPr>
            <a:r>
              <a:rPr lang="en-US" dirty="0"/>
              <a:t>Increased patients and their relatives satisfaction with service. </a:t>
            </a:r>
            <a:endParaRPr lang="ka-GE" dirty="0"/>
          </a:p>
        </p:txBody>
      </p:sp>
    </p:spTree>
    <p:extLst>
      <p:ext uri="{BB962C8B-B14F-4D97-AF65-F5344CB8AC3E}">
        <p14:creationId xmlns:p14="http://schemas.microsoft.com/office/powerpoint/2010/main" val="276509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122C-F718-46B3-9BBB-7A8096077449}"/>
              </a:ext>
            </a:extLst>
          </p:cNvPr>
          <p:cNvSpPr>
            <a:spLocks noGrp="1"/>
          </p:cNvSpPr>
          <p:nvPr>
            <p:ph type="title"/>
          </p:nvPr>
        </p:nvSpPr>
        <p:spPr>
          <a:xfrm>
            <a:off x="838200" y="47297"/>
            <a:ext cx="10515600" cy="914400"/>
          </a:xfrm>
        </p:spPr>
        <p:txBody>
          <a:bodyPr>
            <a:normAutofit/>
          </a:bodyPr>
          <a:lstStyle/>
          <a:p>
            <a:pPr algn="ctr"/>
            <a:r>
              <a:rPr lang="en-US" sz="2800" dirty="0"/>
              <a:t>Community outpatient mental health service (COMHS)</a:t>
            </a:r>
            <a:endParaRPr lang="ka-GE" sz="2800" dirty="0"/>
          </a:p>
        </p:txBody>
      </p:sp>
      <p:graphicFrame>
        <p:nvGraphicFramePr>
          <p:cNvPr id="8" name="Table 7">
            <a:extLst>
              <a:ext uri="{FF2B5EF4-FFF2-40B4-BE49-F238E27FC236}">
                <a16:creationId xmlns:a16="http://schemas.microsoft.com/office/drawing/2014/main" id="{D46C379F-C6DE-4D5A-8E0F-555D55C73913}"/>
              </a:ext>
            </a:extLst>
          </p:cNvPr>
          <p:cNvGraphicFramePr>
            <a:graphicFrameLocks noGrp="1"/>
          </p:cNvGraphicFramePr>
          <p:nvPr>
            <p:extLst>
              <p:ext uri="{D42A27DB-BD31-4B8C-83A1-F6EECF244321}">
                <p14:modId xmlns:p14="http://schemas.microsoft.com/office/powerpoint/2010/main" val="749073794"/>
              </p:ext>
            </p:extLst>
          </p:nvPr>
        </p:nvGraphicFramePr>
        <p:xfrm>
          <a:off x="263048" y="836437"/>
          <a:ext cx="11536469" cy="5737575"/>
        </p:xfrm>
        <a:graphic>
          <a:graphicData uri="http://schemas.openxmlformats.org/drawingml/2006/table">
            <a:tbl>
              <a:tblPr/>
              <a:tblGrid>
                <a:gridCol w="3763212">
                  <a:extLst>
                    <a:ext uri="{9D8B030D-6E8A-4147-A177-3AD203B41FA5}">
                      <a16:colId xmlns:a16="http://schemas.microsoft.com/office/drawing/2014/main" val="3987659307"/>
                    </a:ext>
                  </a:extLst>
                </a:gridCol>
                <a:gridCol w="1888927">
                  <a:extLst>
                    <a:ext uri="{9D8B030D-6E8A-4147-A177-3AD203B41FA5}">
                      <a16:colId xmlns:a16="http://schemas.microsoft.com/office/drawing/2014/main" val="3734694943"/>
                    </a:ext>
                  </a:extLst>
                </a:gridCol>
                <a:gridCol w="1498800">
                  <a:extLst>
                    <a:ext uri="{9D8B030D-6E8A-4147-A177-3AD203B41FA5}">
                      <a16:colId xmlns:a16="http://schemas.microsoft.com/office/drawing/2014/main" val="1752350741"/>
                    </a:ext>
                  </a:extLst>
                </a:gridCol>
                <a:gridCol w="812677">
                  <a:extLst>
                    <a:ext uri="{9D8B030D-6E8A-4147-A177-3AD203B41FA5}">
                      <a16:colId xmlns:a16="http://schemas.microsoft.com/office/drawing/2014/main" val="1919406416"/>
                    </a:ext>
                  </a:extLst>
                </a:gridCol>
                <a:gridCol w="1184648">
                  <a:extLst>
                    <a:ext uri="{9D8B030D-6E8A-4147-A177-3AD203B41FA5}">
                      <a16:colId xmlns:a16="http://schemas.microsoft.com/office/drawing/2014/main" val="3598264733"/>
                    </a:ext>
                  </a:extLst>
                </a:gridCol>
                <a:gridCol w="1231423">
                  <a:extLst>
                    <a:ext uri="{9D8B030D-6E8A-4147-A177-3AD203B41FA5}">
                      <a16:colId xmlns:a16="http://schemas.microsoft.com/office/drawing/2014/main" val="2692312"/>
                    </a:ext>
                  </a:extLst>
                </a:gridCol>
                <a:gridCol w="1156782">
                  <a:extLst>
                    <a:ext uri="{9D8B030D-6E8A-4147-A177-3AD203B41FA5}">
                      <a16:colId xmlns:a16="http://schemas.microsoft.com/office/drawing/2014/main" val="3719303168"/>
                    </a:ext>
                  </a:extLst>
                </a:gridCol>
              </a:tblGrid>
              <a:tr h="774356">
                <a:tc>
                  <a:txBody>
                    <a:bodyPr/>
                    <a:lstStyle/>
                    <a:p>
                      <a:pPr algn="ctr" fontAlgn="ctr"/>
                      <a:r>
                        <a:rPr lang="en-US" sz="1600" b="1" i="0" u="none" strike="noStrike" dirty="0">
                          <a:solidFill>
                            <a:srgbClr val="FFFFFF"/>
                          </a:solidFill>
                          <a:effectLst/>
                          <a:latin typeface="Sylfaen" panose="010A0502050306030303" pitchFamily="18" charset="0"/>
                        </a:rPr>
                        <a:t>Region</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US" sz="1600" b="1" i="0" u="none" strike="noStrike" dirty="0">
                          <a:solidFill>
                            <a:srgbClr val="FFFFFF"/>
                          </a:solidFill>
                          <a:effectLst/>
                          <a:latin typeface="Sylfaen" panose="010A0502050306030303" pitchFamily="18" charset="0"/>
                        </a:rPr>
                        <a:t>Population</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gridSpan="3">
                  <a:txBody>
                    <a:bodyPr/>
                    <a:lstStyle/>
                    <a:p>
                      <a:pPr algn="ctr" fontAlgn="ctr"/>
                      <a:r>
                        <a:rPr lang="en-US" sz="1600" b="1" i="0" u="none" strike="noStrike" dirty="0">
                          <a:solidFill>
                            <a:srgbClr val="FFFFFF"/>
                          </a:solidFill>
                          <a:effectLst/>
                          <a:latin typeface="Sylfaen" panose="010A0502050306030303" pitchFamily="18" charset="0"/>
                        </a:rPr>
                        <a:t>Stuff</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ka-GE"/>
                    </a:p>
                  </a:txBody>
                  <a:tcPr/>
                </a:tc>
                <a:tc hMerge="1">
                  <a:txBody>
                    <a:bodyPr/>
                    <a:lstStyle/>
                    <a:p>
                      <a:endParaRPr lang="ka-GE"/>
                    </a:p>
                  </a:txBody>
                  <a:tcPr/>
                </a:tc>
                <a:tc>
                  <a:txBody>
                    <a:bodyPr/>
                    <a:lstStyle/>
                    <a:p>
                      <a:pPr algn="ctr" fontAlgn="ctr"/>
                      <a:r>
                        <a:rPr lang="en-US" sz="1600" b="1" i="0" u="none" strike="noStrike" dirty="0">
                          <a:solidFill>
                            <a:srgbClr val="FFFFFF"/>
                          </a:solidFill>
                          <a:effectLst/>
                          <a:latin typeface="Sylfaen" panose="010A0502050306030303" pitchFamily="18" charset="0"/>
                        </a:rPr>
                        <a:t>Current location</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US" sz="1600" b="1" i="0" u="none" strike="noStrike" dirty="0">
                          <a:solidFill>
                            <a:srgbClr val="FFFFFF"/>
                          </a:solidFill>
                          <a:effectLst/>
                          <a:latin typeface="Sylfaen" panose="010A0502050306030303" pitchFamily="18" charset="0"/>
                        </a:rPr>
                        <a:t>Recommended location</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093840288"/>
                  </a:ext>
                </a:extLst>
              </a:tr>
              <a:tr h="582923">
                <a:tc>
                  <a:txBody>
                    <a:bodyPr/>
                    <a:lstStyle/>
                    <a:p>
                      <a:pPr algn="ctr" fontAlgn="ctr"/>
                      <a:r>
                        <a:rPr lang="ka-GE" sz="1600" b="1" i="0" u="none" strike="noStrike" dirty="0">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600" b="1" i="0" u="none" strike="noStrike" dirty="0">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US" sz="1600" b="1" i="0" u="none" strike="noStrike" dirty="0">
                          <a:solidFill>
                            <a:srgbClr val="FFFFFF"/>
                          </a:solidFill>
                          <a:effectLst/>
                          <a:latin typeface="Sylfaen" panose="010A0502050306030303" pitchFamily="18" charset="0"/>
                        </a:rPr>
                        <a:t>Psychiatrists</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US" sz="1600" b="1" i="0" u="none" strike="noStrike" dirty="0">
                          <a:solidFill>
                            <a:srgbClr val="FFFFFF"/>
                          </a:solidFill>
                          <a:effectLst/>
                          <a:latin typeface="Sylfaen" panose="010A0502050306030303" pitchFamily="18" charset="0"/>
                        </a:rPr>
                        <a:t>Nurses</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US" sz="1600" b="1" i="0" u="none" strike="noStrike" dirty="0">
                          <a:solidFill>
                            <a:srgbClr val="FFFFFF"/>
                          </a:solidFill>
                          <a:effectLst/>
                          <a:latin typeface="Sylfaen" panose="010A0502050306030303" pitchFamily="18" charset="0"/>
                        </a:rPr>
                        <a:t>Soc/Psych</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600" b="1" i="0" u="none" strike="noStrike" dirty="0">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600" b="1" i="0" u="none" strike="noStrike" dirty="0">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210816910"/>
                  </a:ext>
                </a:extLst>
              </a:tr>
              <a:tr h="435671">
                <a:tc>
                  <a:txBody>
                    <a:bodyPr/>
                    <a:lstStyle/>
                    <a:p>
                      <a:pPr algn="l" fontAlgn="ctr"/>
                      <a:r>
                        <a:rPr lang="en-US" sz="1600" b="0" i="0" u="none" strike="noStrike" dirty="0">
                          <a:solidFill>
                            <a:srgbClr val="000000"/>
                          </a:solidFill>
                          <a:effectLst/>
                          <a:latin typeface="Sylfaen" panose="010A0502050306030303" pitchFamily="18" charset="0"/>
                        </a:rPr>
                        <a:t>Tbilisi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1 108 717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24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8</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a:solidFill>
                            <a:srgbClr val="FF0000"/>
                          </a:solidFill>
                          <a:effectLst/>
                          <a:latin typeface="Sylfaen" panose="010A0502050306030303" pitchFamily="18" charset="0"/>
                        </a:rPr>
                        <a:t>4</a:t>
                      </a:r>
                      <a:endParaRPr lang="ka-GE" sz="1600" b="1" i="0" u="none" strike="noStrike" dirty="0">
                        <a:solidFill>
                          <a:srgbClr val="FF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Calibri" panose="020F0502020204030204" pitchFamily="34"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129561"/>
                  </a:ext>
                </a:extLst>
              </a:tr>
              <a:tr h="138865">
                <a:tc>
                  <a:txBody>
                    <a:bodyPr/>
                    <a:lstStyle/>
                    <a:p>
                      <a:pPr algn="l" fontAlgn="ctr"/>
                      <a:r>
                        <a:rPr lang="en-US" sz="1600" b="0" i="0" u="none" strike="noStrike" dirty="0" err="1">
                          <a:solidFill>
                            <a:srgbClr val="000000"/>
                          </a:solidFill>
                          <a:effectLst/>
                          <a:latin typeface="Sylfaen" panose="010A0502050306030303" pitchFamily="18" charset="0"/>
                        </a:rPr>
                        <a:t>Ajara</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333 953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a:solidFill>
                            <a:srgbClr val="000000"/>
                          </a:solidFill>
                          <a:effectLst/>
                          <a:latin typeface="Calibri" panose="020F0502020204030204" pitchFamily="34"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1222602"/>
                  </a:ext>
                </a:extLst>
              </a:tr>
              <a:tr h="273844">
                <a:tc>
                  <a:txBody>
                    <a:bodyPr/>
                    <a:lstStyle/>
                    <a:p>
                      <a:pPr algn="l" fontAlgn="ctr"/>
                      <a:r>
                        <a:rPr lang="en-US" sz="1600" b="0" i="0" u="none" strike="noStrike" dirty="0" err="1">
                          <a:solidFill>
                            <a:srgbClr val="000000"/>
                          </a:solidFill>
                          <a:effectLst/>
                          <a:latin typeface="Sylfaen" panose="010A0502050306030303" pitchFamily="18" charset="0"/>
                        </a:rPr>
                        <a:t>Imereti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533 906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8</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0668996"/>
                  </a:ext>
                </a:extLst>
              </a:tr>
              <a:tr h="485143">
                <a:tc>
                  <a:txBody>
                    <a:bodyPr/>
                    <a:lstStyle/>
                    <a:p>
                      <a:pPr algn="l" fontAlgn="ctr"/>
                      <a:r>
                        <a:rPr lang="en-US" sz="1600" b="0" i="0" u="none" strike="noStrike" dirty="0" err="1">
                          <a:solidFill>
                            <a:srgbClr val="000000"/>
                          </a:solidFill>
                          <a:effectLst/>
                          <a:latin typeface="Sylfaen" panose="010A0502050306030303" pitchFamily="18" charset="0"/>
                        </a:rPr>
                        <a:t>Racha-Lechkhumi</a:t>
                      </a:r>
                      <a:r>
                        <a:rPr lang="en-US" sz="1600" b="0" i="0" u="none" strike="noStrike" dirty="0">
                          <a:solidFill>
                            <a:srgbClr val="000000"/>
                          </a:solidFill>
                          <a:effectLst/>
                          <a:latin typeface="Sylfaen" panose="010A0502050306030303" pitchFamily="18" charset="0"/>
                        </a:rPr>
                        <a:t>, </a:t>
                      </a:r>
                      <a:r>
                        <a:rPr lang="en-US" sz="1600" b="0" i="0" u="none" strike="noStrike" dirty="0" err="1">
                          <a:solidFill>
                            <a:srgbClr val="000000"/>
                          </a:solidFill>
                          <a:effectLst/>
                          <a:latin typeface="Sylfaen" panose="010A0502050306030303" pitchFamily="18" charset="0"/>
                        </a:rPr>
                        <a:t>kvemo</a:t>
                      </a:r>
                      <a:r>
                        <a:rPr lang="en-US" sz="1600" b="0" i="0" u="none" strike="noStrike" dirty="0">
                          <a:solidFill>
                            <a:srgbClr val="000000"/>
                          </a:solidFill>
                          <a:effectLst/>
                          <a:latin typeface="Sylfaen" panose="010A0502050306030303" pitchFamily="18" charset="0"/>
                        </a:rPr>
                        <a:t> </a:t>
                      </a:r>
                      <a:r>
                        <a:rPr lang="en-US" sz="1600" b="0" i="0" u="none" strike="noStrike" dirty="0" err="1">
                          <a:solidFill>
                            <a:srgbClr val="000000"/>
                          </a:solidFill>
                          <a:effectLst/>
                          <a:latin typeface="Sylfaen" panose="010A0502050306030303" pitchFamily="18" charset="0"/>
                        </a:rPr>
                        <a:t>Svaneti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32 089</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0</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0</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9330753"/>
                  </a:ext>
                </a:extLst>
              </a:tr>
              <a:tr h="300819">
                <a:tc>
                  <a:txBody>
                    <a:bodyPr/>
                    <a:lstStyle/>
                    <a:p>
                      <a:pPr algn="l" fontAlgn="ctr"/>
                      <a:r>
                        <a:rPr lang="en-US" sz="1600" b="0" i="0" u="none" strike="noStrike" dirty="0" err="1">
                          <a:solidFill>
                            <a:srgbClr val="000000"/>
                          </a:solidFill>
                          <a:effectLst/>
                          <a:latin typeface="Sylfaen" panose="010A0502050306030303" pitchFamily="18" charset="0"/>
                        </a:rPr>
                        <a:t>Guria</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113 350</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1825530"/>
                  </a:ext>
                </a:extLst>
              </a:tr>
              <a:tr h="370240">
                <a:tc>
                  <a:txBody>
                    <a:bodyPr/>
                    <a:lstStyle/>
                    <a:p>
                      <a:pPr algn="l" fontAlgn="ctr"/>
                      <a:r>
                        <a:rPr lang="en-US" sz="1600" b="0" i="0" u="none" strike="noStrike" dirty="0">
                          <a:solidFill>
                            <a:srgbClr val="000000"/>
                          </a:solidFill>
                          <a:effectLst/>
                          <a:latin typeface="Sylfaen" panose="010A0502050306030303" pitchFamily="18" charset="0"/>
                        </a:rPr>
                        <a:t>Samegrelo, </a:t>
                      </a:r>
                      <a:r>
                        <a:rPr lang="en-US" sz="1600" b="0" i="0" u="none" strike="noStrike" dirty="0" err="1">
                          <a:solidFill>
                            <a:srgbClr val="000000"/>
                          </a:solidFill>
                          <a:effectLst/>
                          <a:latin typeface="Sylfaen" panose="010A0502050306030303" pitchFamily="18" charset="0"/>
                        </a:rPr>
                        <a:t>zemo</a:t>
                      </a:r>
                      <a:r>
                        <a:rPr lang="en-US" sz="1600" b="0" i="0" u="none" strike="noStrike" dirty="0">
                          <a:solidFill>
                            <a:srgbClr val="000000"/>
                          </a:solidFill>
                          <a:effectLst/>
                          <a:latin typeface="Sylfaen" panose="010A0502050306030303" pitchFamily="18" charset="0"/>
                        </a:rPr>
                        <a:t> </a:t>
                      </a:r>
                      <a:r>
                        <a:rPr lang="en-US" sz="1600" b="0" i="0" u="none" strike="noStrike" dirty="0" err="1">
                          <a:solidFill>
                            <a:srgbClr val="000000"/>
                          </a:solidFill>
                          <a:effectLst/>
                          <a:latin typeface="Sylfaen" panose="010A0502050306030303" pitchFamily="18" charset="0"/>
                        </a:rPr>
                        <a:t>Svaneti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330 761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7929369"/>
                  </a:ext>
                </a:extLst>
              </a:tr>
              <a:tr h="358228">
                <a:tc>
                  <a:txBody>
                    <a:bodyPr/>
                    <a:lstStyle/>
                    <a:p>
                      <a:pPr algn="l" fontAlgn="ctr"/>
                      <a:r>
                        <a:rPr lang="en-US" sz="1600" b="0" i="0" u="none" strike="noStrike" dirty="0" err="1">
                          <a:solidFill>
                            <a:srgbClr val="000000"/>
                          </a:solidFill>
                          <a:effectLst/>
                          <a:latin typeface="Sylfaen" panose="010A0502050306030303" pitchFamily="18" charset="0"/>
                        </a:rPr>
                        <a:t>Samckhe</a:t>
                      </a:r>
                      <a:r>
                        <a:rPr lang="en-US" sz="1600" b="0" i="0" u="none" strike="noStrike" dirty="0">
                          <a:solidFill>
                            <a:srgbClr val="000000"/>
                          </a:solidFill>
                          <a:effectLst/>
                          <a:latin typeface="Sylfaen" panose="010A0502050306030303" pitchFamily="18" charset="0"/>
                        </a:rPr>
                        <a:t>-Javakheti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160 504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Calibri" panose="020F0502020204030204" pitchFamily="34"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1542534"/>
                  </a:ext>
                </a:extLst>
              </a:tr>
              <a:tr h="359112">
                <a:tc>
                  <a:txBody>
                    <a:bodyPr/>
                    <a:lstStyle/>
                    <a:p>
                      <a:pPr algn="l" fontAlgn="ctr"/>
                      <a:r>
                        <a:rPr lang="en-US" sz="1600" b="0" i="0" u="none" strike="noStrike" dirty="0" err="1">
                          <a:solidFill>
                            <a:srgbClr val="000000"/>
                          </a:solidFill>
                          <a:effectLst/>
                          <a:latin typeface="Sylfaen" panose="010A0502050306030303" pitchFamily="18" charset="0"/>
                        </a:rPr>
                        <a:t>Shida</a:t>
                      </a:r>
                      <a:r>
                        <a:rPr lang="en-US" sz="1600" b="0" i="0" u="none" strike="noStrike" dirty="0">
                          <a:solidFill>
                            <a:srgbClr val="000000"/>
                          </a:solidFill>
                          <a:effectLst/>
                          <a:latin typeface="Sylfaen" panose="010A0502050306030303" pitchFamily="18" charset="0"/>
                        </a:rPr>
                        <a:t> </a:t>
                      </a:r>
                      <a:r>
                        <a:rPr lang="en-US" sz="1600" b="0" i="0" u="none" strike="noStrike" dirty="0" err="1">
                          <a:solidFill>
                            <a:srgbClr val="000000"/>
                          </a:solidFill>
                          <a:effectLst/>
                          <a:latin typeface="Sylfaen" panose="010A0502050306030303" pitchFamily="18" charset="0"/>
                        </a:rPr>
                        <a:t>Kartli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263 382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Calibri" panose="020F0502020204030204" pitchFamily="34"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6798477"/>
                  </a:ext>
                </a:extLst>
              </a:tr>
              <a:tr h="370240">
                <a:tc>
                  <a:txBody>
                    <a:bodyPr/>
                    <a:lstStyle/>
                    <a:p>
                      <a:pPr algn="l" fontAlgn="ctr"/>
                      <a:r>
                        <a:rPr lang="en-US" sz="1600" b="0" i="0" u="none" strike="noStrike" dirty="0" err="1">
                          <a:solidFill>
                            <a:srgbClr val="000000"/>
                          </a:solidFill>
                          <a:effectLst/>
                          <a:latin typeface="Sylfaen" panose="010A0502050306030303" pitchFamily="18" charset="0"/>
                        </a:rPr>
                        <a:t>Kvemo</a:t>
                      </a:r>
                      <a:r>
                        <a:rPr lang="en-US" sz="1600" b="0" i="0" u="none" strike="noStrike" dirty="0">
                          <a:solidFill>
                            <a:srgbClr val="000000"/>
                          </a:solidFill>
                          <a:effectLst/>
                          <a:latin typeface="Sylfaen" panose="010A0502050306030303" pitchFamily="18" charset="0"/>
                        </a:rPr>
                        <a:t> </a:t>
                      </a:r>
                      <a:r>
                        <a:rPr lang="en-US" sz="1600" b="0" i="0" u="none" strike="noStrike" dirty="0" err="1">
                          <a:solidFill>
                            <a:srgbClr val="000000"/>
                          </a:solidFill>
                          <a:effectLst/>
                          <a:latin typeface="Sylfaen" panose="010A0502050306030303" pitchFamily="18" charset="0"/>
                        </a:rPr>
                        <a:t>Kartli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423 986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9</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Calibri" panose="020F0502020204030204" pitchFamily="34"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966002"/>
                  </a:ext>
                </a:extLst>
              </a:tr>
              <a:tr h="335530">
                <a:tc>
                  <a:txBody>
                    <a:bodyPr/>
                    <a:lstStyle/>
                    <a:p>
                      <a:pPr algn="l" fontAlgn="ctr"/>
                      <a:r>
                        <a:rPr lang="en-US" sz="1600" b="0" i="0" u="none" strike="noStrike" dirty="0">
                          <a:solidFill>
                            <a:srgbClr val="000000"/>
                          </a:solidFill>
                          <a:effectLst/>
                          <a:latin typeface="Sylfaen" panose="010A0502050306030303" pitchFamily="18" charset="0"/>
                        </a:rPr>
                        <a:t>Kakheti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318 583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538395"/>
                  </a:ext>
                </a:extLst>
              </a:tr>
              <a:tr h="323960">
                <a:tc>
                  <a:txBody>
                    <a:bodyPr/>
                    <a:lstStyle/>
                    <a:p>
                      <a:pPr algn="l" fontAlgn="ctr"/>
                      <a:r>
                        <a:rPr lang="en-US" sz="1600" b="0" i="0" u="none" strike="noStrike" dirty="0">
                          <a:solidFill>
                            <a:srgbClr val="000000"/>
                          </a:solidFill>
                          <a:effectLst/>
                          <a:latin typeface="Sylfaen" panose="010A0502050306030303" pitchFamily="18" charset="0"/>
                        </a:rPr>
                        <a:t>Mtskheta </a:t>
                      </a:r>
                      <a:r>
                        <a:rPr lang="en-US" sz="1600" b="0" i="0" u="none" strike="noStrike" dirty="0" err="1">
                          <a:solidFill>
                            <a:srgbClr val="000000"/>
                          </a:solidFill>
                          <a:effectLst/>
                          <a:latin typeface="Sylfaen" panose="010A0502050306030303" pitchFamily="18" charset="0"/>
                        </a:rPr>
                        <a:t>Mtianeti</a:t>
                      </a:r>
                      <a:endParaRPr lang="ka-GE" sz="1600" b="0" i="0" u="none" strike="noStrike" dirty="0">
                        <a:solidFill>
                          <a:srgbClr val="00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94 573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0" i="0" u="none" strike="noStrike" dirty="0">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FF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600" b="1" i="0" u="none" strike="noStrike" dirty="0">
                          <a:solidFill>
                            <a:srgbClr val="000000"/>
                          </a:solidFill>
                          <a:effectLst/>
                          <a:latin typeface="Sylfaen" panose="010A0502050306030303" pitchFamily="18"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3539576"/>
                  </a:ext>
                </a:extLst>
              </a:tr>
              <a:tr h="518360">
                <a:tc>
                  <a:txBody>
                    <a:bodyPr/>
                    <a:lstStyle/>
                    <a:p>
                      <a:pPr algn="l" fontAlgn="ctr"/>
                      <a:r>
                        <a:rPr lang="en-US" sz="1600" b="1" i="0" u="none" strike="noStrike" dirty="0">
                          <a:solidFill>
                            <a:srgbClr val="FFFFFF"/>
                          </a:solidFill>
                          <a:effectLst/>
                          <a:latin typeface="Sylfaen" panose="010A0502050306030303" pitchFamily="18" charset="0"/>
                        </a:rPr>
                        <a:t>Georgia</a:t>
                      </a:r>
                      <a:endParaRPr lang="ka-GE" sz="1600" b="1" i="0" u="none" strike="noStrike" dirty="0">
                        <a:solidFill>
                          <a:srgbClr val="FFFFFF"/>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600" b="1" i="0" u="none" strike="noStrike" dirty="0">
                          <a:solidFill>
                            <a:srgbClr val="FFFFFF"/>
                          </a:solidFill>
                          <a:effectLst/>
                          <a:latin typeface="Sylfaen" panose="010A0502050306030303" pitchFamily="18" charset="0"/>
                        </a:rPr>
                        <a:t>3 713 804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600" b="1" i="0" u="none" strike="noStrike" dirty="0">
                          <a:solidFill>
                            <a:srgbClr val="FFFFFF"/>
                          </a:solidFill>
                          <a:effectLst/>
                          <a:latin typeface="Sylfaen" panose="010A0502050306030303" pitchFamily="18" charset="0"/>
                        </a:rPr>
                        <a:t>53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600" b="1" i="0" u="none" strike="noStrike" dirty="0">
                          <a:solidFill>
                            <a:srgbClr val="FFFFFF"/>
                          </a:solidFill>
                          <a:effectLst/>
                          <a:latin typeface="Sylfaen" panose="010A0502050306030303" pitchFamily="18" charset="0"/>
                        </a:rPr>
                        <a:t>79</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600" b="1" i="0" u="none" strike="noStrike" dirty="0">
                          <a:solidFill>
                            <a:srgbClr val="FFFFFF"/>
                          </a:solidFill>
                          <a:effectLst/>
                          <a:latin typeface="Sylfaen" panose="010A0502050306030303" pitchFamily="18" charset="0"/>
                        </a:rPr>
                        <a:t>27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en-US" sz="1600" b="1" i="0" u="none" strike="noStrike" dirty="0">
                          <a:solidFill>
                            <a:schemeClr val="bg1"/>
                          </a:solidFill>
                          <a:effectLst/>
                          <a:latin typeface="Sylfaen" panose="010A0502050306030303" pitchFamily="18" charset="0"/>
                        </a:rPr>
                        <a:t>31</a:t>
                      </a:r>
                      <a:endParaRPr lang="ka-GE" sz="1600" b="1" i="0" u="none" strike="noStrike" dirty="0">
                        <a:solidFill>
                          <a:schemeClr val="bg1"/>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600" b="1" i="0" u="none" strike="noStrike" dirty="0">
                          <a:solidFill>
                            <a:schemeClr val="bg1"/>
                          </a:solidFill>
                          <a:effectLst/>
                          <a:latin typeface="Sylfaen" panose="010A0502050306030303" pitchFamily="18" charset="0"/>
                        </a:rPr>
                        <a:t>45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extLst>
                  <a:ext uri="{0D108BD9-81ED-4DB2-BD59-A6C34878D82A}">
                    <a16:rowId xmlns:a16="http://schemas.microsoft.com/office/drawing/2014/main" val="4044354935"/>
                  </a:ext>
                </a:extLst>
              </a:tr>
            </a:tbl>
          </a:graphicData>
        </a:graphic>
      </p:graphicFrame>
    </p:spTree>
    <p:extLst>
      <p:ext uri="{BB962C8B-B14F-4D97-AF65-F5344CB8AC3E}">
        <p14:creationId xmlns:p14="http://schemas.microsoft.com/office/powerpoint/2010/main" val="278415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3680-C56F-4BE8-A26D-43B667C9831E}"/>
              </a:ext>
            </a:extLst>
          </p:cNvPr>
          <p:cNvSpPr>
            <a:spLocks noGrp="1"/>
          </p:cNvSpPr>
          <p:nvPr>
            <p:ph type="title"/>
          </p:nvPr>
        </p:nvSpPr>
        <p:spPr>
          <a:xfrm>
            <a:off x="838200" y="365125"/>
            <a:ext cx="10515600" cy="569153"/>
          </a:xfrm>
        </p:spPr>
        <p:txBody>
          <a:bodyPr>
            <a:normAutofit fontScale="90000"/>
          </a:bodyPr>
          <a:lstStyle/>
          <a:p>
            <a:pPr algn="ctr"/>
            <a:r>
              <a:rPr lang="en-GB" sz="4000" dirty="0"/>
              <a:t>Community Mobile Team </a:t>
            </a:r>
            <a:br>
              <a:rPr lang="en-GB" sz="4000" dirty="0"/>
            </a:br>
            <a:endParaRPr lang="ka-GE" dirty="0"/>
          </a:p>
        </p:txBody>
      </p:sp>
      <p:sp>
        <p:nvSpPr>
          <p:cNvPr id="3" name="Content Placeholder 2">
            <a:extLst>
              <a:ext uri="{FF2B5EF4-FFF2-40B4-BE49-F238E27FC236}">
                <a16:creationId xmlns:a16="http://schemas.microsoft.com/office/drawing/2014/main" id="{6F9D1F7F-DDBB-416C-90B5-616D4BB3C7F4}"/>
              </a:ext>
            </a:extLst>
          </p:cNvPr>
          <p:cNvSpPr>
            <a:spLocks noGrp="1"/>
          </p:cNvSpPr>
          <p:nvPr>
            <p:ph idx="1"/>
          </p:nvPr>
        </p:nvSpPr>
        <p:spPr>
          <a:xfrm>
            <a:off x="838200" y="1152939"/>
            <a:ext cx="10515600" cy="5339937"/>
          </a:xfrm>
        </p:spPr>
        <p:txBody>
          <a:bodyPr>
            <a:normAutofit fontScale="92500"/>
          </a:bodyPr>
          <a:lstStyle/>
          <a:p>
            <a:pPr>
              <a:lnSpc>
                <a:spcPct val="110000"/>
              </a:lnSpc>
              <a:spcBef>
                <a:spcPts val="0"/>
              </a:spcBef>
            </a:pPr>
            <a:r>
              <a:rPr lang="en-US" dirty="0"/>
              <a:t>The service is provided to the patients who do not or cannot get an out-patient service. </a:t>
            </a:r>
          </a:p>
          <a:p>
            <a:pPr>
              <a:lnSpc>
                <a:spcPct val="110000"/>
              </a:lnSpc>
              <a:spcBef>
                <a:spcPts val="0"/>
              </a:spcBef>
            </a:pPr>
            <a:endParaRPr lang="en-US" dirty="0"/>
          </a:p>
          <a:p>
            <a:pPr marL="0" indent="0">
              <a:lnSpc>
                <a:spcPct val="110000"/>
              </a:lnSpc>
              <a:spcBef>
                <a:spcPts val="0"/>
              </a:spcBef>
              <a:buNone/>
            </a:pPr>
            <a:endParaRPr lang="en-US" dirty="0"/>
          </a:p>
          <a:p>
            <a:pPr>
              <a:lnSpc>
                <a:spcPct val="110000"/>
              </a:lnSpc>
              <a:spcBef>
                <a:spcPts val="0"/>
              </a:spcBef>
            </a:pPr>
            <a:r>
              <a:rPr lang="en-US" dirty="0"/>
              <a:t>Bio-psycho-social assistance to the patients at the places of their residence </a:t>
            </a:r>
          </a:p>
          <a:p>
            <a:pPr>
              <a:lnSpc>
                <a:spcPct val="110000"/>
              </a:lnSpc>
              <a:spcBef>
                <a:spcPts val="0"/>
              </a:spcBef>
            </a:pPr>
            <a:endParaRPr lang="en-US" dirty="0"/>
          </a:p>
          <a:p>
            <a:pPr>
              <a:lnSpc>
                <a:spcPct val="110000"/>
              </a:lnSpc>
              <a:spcBef>
                <a:spcPts val="0"/>
              </a:spcBef>
            </a:pPr>
            <a:r>
              <a:rPr lang="en-US" dirty="0"/>
              <a:t>The service includes psychiatrist’s consultation, provision of medicines prescribed by psychiatrist, basic psycho education and psychological support provided to the patient/</a:t>
            </a:r>
            <a:r>
              <a:rPr lang="en-US" dirty="0" err="1"/>
              <a:t>carer</a:t>
            </a:r>
            <a:r>
              <a:rPr lang="en-US" dirty="0"/>
              <a:t>, and assistance in solving social issues.</a:t>
            </a:r>
          </a:p>
          <a:p>
            <a:pPr>
              <a:lnSpc>
                <a:spcPct val="110000"/>
              </a:lnSpc>
              <a:spcBef>
                <a:spcPts val="0"/>
              </a:spcBef>
            </a:pPr>
            <a:endParaRPr lang="en-US" dirty="0"/>
          </a:p>
          <a:p>
            <a:pPr>
              <a:lnSpc>
                <a:spcPct val="110000"/>
              </a:lnSpc>
              <a:spcBef>
                <a:spcPts val="0"/>
              </a:spcBef>
            </a:pPr>
            <a:r>
              <a:rPr lang="en-US" dirty="0"/>
              <a:t>Current 26 – should be 33</a:t>
            </a:r>
          </a:p>
          <a:p>
            <a:endParaRPr lang="en-US" dirty="0"/>
          </a:p>
          <a:p>
            <a:endParaRPr lang="ka-GE" dirty="0"/>
          </a:p>
        </p:txBody>
      </p:sp>
    </p:spTree>
    <p:extLst>
      <p:ext uri="{BB962C8B-B14F-4D97-AF65-F5344CB8AC3E}">
        <p14:creationId xmlns:p14="http://schemas.microsoft.com/office/powerpoint/2010/main" val="16601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á¡áá¥áá áááááá¡ á á£áá á áááááááá">
            <a:extLst>
              <a:ext uri="{FF2B5EF4-FFF2-40B4-BE49-F238E27FC236}">
                <a16:creationId xmlns:a16="http://schemas.microsoft.com/office/drawing/2014/main" id="{1CA3289B-119C-41A1-9B31-BEE51D529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35726"/>
            <a:ext cx="12191980" cy="6857990"/>
          </a:xfrm>
          <a:prstGeom prst="rect">
            <a:avLst/>
          </a:prstGeom>
          <a:solidFill>
            <a:schemeClr val="accent6"/>
          </a:solidFill>
          <a:ln>
            <a:solidFill>
              <a:schemeClr val="accent6"/>
            </a:solidFill>
          </a:ln>
        </p:spPr>
      </p:pic>
      <p:sp>
        <p:nvSpPr>
          <p:cNvPr id="2" name="TextBox 1">
            <a:extLst>
              <a:ext uri="{FF2B5EF4-FFF2-40B4-BE49-F238E27FC236}">
                <a16:creationId xmlns:a16="http://schemas.microsoft.com/office/drawing/2014/main" id="{E3EE95F0-144D-4D23-937D-FEB1FF59EB0B}"/>
              </a:ext>
            </a:extLst>
          </p:cNvPr>
          <p:cNvSpPr txBox="1"/>
          <p:nvPr/>
        </p:nvSpPr>
        <p:spPr>
          <a:xfrm>
            <a:off x="4464739" y="3444974"/>
            <a:ext cx="1520456" cy="369332"/>
          </a:xfrm>
          <a:prstGeom prst="rect">
            <a:avLst/>
          </a:prstGeom>
          <a:solidFill>
            <a:schemeClr val="accent5">
              <a:lumMod val="60000"/>
              <a:lumOff val="40000"/>
            </a:schemeClr>
          </a:solidFill>
          <a:ln>
            <a:solidFill>
              <a:schemeClr val="accent6"/>
            </a:solidFill>
          </a:ln>
        </p:spPr>
        <p:txBody>
          <a:bodyPr wrap="square" rtlCol="0">
            <a:spAutoFit/>
          </a:bodyPr>
          <a:lstStyle/>
          <a:p>
            <a:r>
              <a:rPr lang="en-US" b="1" dirty="0" err="1">
                <a:solidFill>
                  <a:schemeClr val="bg1"/>
                </a:solidFill>
              </a:rPr>
              <a:t>Imereti</a:t>
            </a:r>
            <a:r>
              <a:rPr lang="en-US" b="1" dirty="0">
                <a:solidFill>
                  <a:schemeClr val="bg1"/>
                </a:solidFill>
              </a:rPr>
              <a:t> - 5</a:t>
            </a:r>
            <a:endParaRPr lang="ka-GE" b="1" dirty="0">
              <a:solidFill>
                <a:schemeClr val="bg1"/>
              </a:solidFill>
            </a:endParaRPr>
          </a:p>
        </p:txBody>
      </p:sp>
      <p:sp>
        <p:nvSpPr>
          <p:cNvPr id="5" name="TextBox 4">
            <a:extLst>
              <a:ext uri="{FF2B5EF4-FFF2-40B4-BE49-F238E27FC236}">
                <a16:creationId xmlns:a16="http://schemas.microsoft.com/office/drawing/2014/main" id="{03FC00E2-3C19-4319-A10E-85E1DB8F0588}"/>
              </a:ext>
            </a:extLst>
          </p:cNvPr>
          <p:cNvSpPr txBox="1"/>
          <p:nvPr/>
        </p:nvSpPr>
        <p:spPr>
          <a:xfrm>
            <a:off x="2404723" y="2818390"/>
            <a:ext cx="1849545" cy="646331"/>
          </a:xfrm>
          <a:prstGeom prst="rect">
            <a:avLst/>
          </a:prstGeom>
          <a:solidFill>
            <a:schemeClr val="accent5">
              <a:lumMod val="60000"/>
              <a:lumOff val="40000"/>
            </a:schemeClr>
          </a:solidFill>
          <a:ln>
            <a:solidFill>
              <a:schemeClr val="accent6"/>
            </a:solidFill>
          </a:ln>
        </p:spPr>
        <p:txBody>
          <a:bodyPr wrap="none" rtlCol="0">
            <a:spAutoFit/>
          </a:bodyPr>
          <a:lstStyle/>
          <a:p>
            <a:r>
              <a:rPr lang="en-US" b="1" dirty="0">
                <a:solidFill>
                  <a:schemeClr val="bg1"/>
                </a:solidFill>
              </a:rPr>
              <a:t>Samegrelo, </a:t>
            </a:r>
          </a:p>
          <a:p>
            <a:r>
              <a:rPr lang="en-US" b="1" dirty="0" err="1">
                <a:solidFill>
                  <a:schemeClr val="bg1"/>
                </a:solidFill>
              </a:rPr>
              <a:t>zemo</a:t>
            </a:r>
            <a:r>
              <a:rPr lang="en-US" b="1" dirty="0">
                <a:solidFill>
                  <a:schemeClr val="bg1"/>
                </a:solidFill>
              </a:rPr>
              <a:t> </a:t>
            </a:r>
            <a:r>
              <a:rPr lang="en-US" b="1" dirty="0" err="1">
                <a:solidFill>
                  <a:schemeClr val="bg1"/>
                </a:solidFill>
              </a:rPr>
              <a:t>Svaneti</a:t>
            </a:r>
            <a:r>
              <a:rPr lang="en-US" b="1" dirty="0">
                <a:solidFill>
                  <a:schemeClr val="bg1"/>
                </a:solidFill>
              </a:rPr>
              <a:t>  - 3 </a:t>
            </a:r>
            <a:endParaRPr lang="ka-GE" b="1" dirty="0">
              <a:solidFill>
                <a:schemeClr val="bg1"/>
              </a:solidFill>
            </a:endParaRPr>
          </a:p>
        </p:txBody>
      </p:sp>
      <p:sp>
        <p:nvSpPr>
          <p:cNvPr id="6" name="TextBox 5">
            <a:extLst>
              <a:ext uri="{FF2B5EF4-FFF2-40B4-BE49-F238E27FC236}">
                <a16:creationId xmlns:a16="http://schemas.microsoft.com/office/drawing/2014/main" id="{7B2A0F31-1136-4901-B614-A9B32165651E}"/>
              </a:ext>
            </a:extLst>
          </p:cNvPr>
          <p:cNvSpPr txBox="1"/>
          <p:nvPr/>
        </p:nvSpPr>
        <p:spPr>
          <a:xfrm>
            <a:off x="8036608" y="4931911"/>
            <a:ext cx="936475" cy="338554"/>
          </a:xfrm>
          <a:prstGeom prst="rect">
            <a:avLst/>
          </a:prstGeom>
          <a:solidFill>
            <a:schemeClr val="accent5">
              <a:lumMod val="60000"/>
              <a:lumOff val="40000"/>
            </a:schemeClr>
          </a:solidFill>
          <a:ln>
            <a:solidFill>
              <a:schemeClr val="accent6"/>
            </a:solidFill>
          </a:ln>
        </p:spPr>
        <p:txBody>
          <a:bodyPr wrap="none" rtlCol="0">
            <a:spAutoFit/>
          </a:bodyPr>
          <a:lstStyle/>
          <a:p>
            <a:r>
              <a:rPr lang="en-US" sz="1600" b="1" dirty="0">
                <a:solidFill>
                  <a:schemeClr val="bg1"/>
                </a:solidFill>
              </a:rPr>
              <a:t>Tbilisi - 7</a:t>
            </a:r>
            <a:endParaRPr lang="ka-GE" sz="1600" b="1" dirty="0">
              <a:solidFill>
                <a:schemeClr val="bg1"/>
              </a:solidFill>
            </a:endParaRPr>
          </a:p>
        </p:txBody>
      </p:sp>
      <p:sp>
        <p:nvSpPr>
          <p:cNvPr id="10" name="TextBox 9">
            <a:extLst>
              <a:ext uri="{FF2B5EF4-FFF2-40B4-BE49-F238E27FC236}">
                <a16:creationId xmlns:a16="http://schemas.microsoft.com/office/drawing/2014/main" id="{5F8FC71D-674D-42A5-9410-6D52B32F7505}"/>
              </a:ext>
            </a:extLst>
          </p:cNvPr>
          <p:cNvSpPr txBox="1"/>
          <p:nvPr/>
        </p:nvSpPr>
        <p:spPr>
          <a:xfrm>
            <a:off x="2913837" y="4835305"/>
            <a:ext cx="981102" cy="369332"/>
          </a:xfrm>
          <a:prstGeom prst="rect">
            <a:avLst/>
          </a:prstGeom>
          <a:solidFill>
            <a:schemeClr val="accent5">
              <a:lumMod val="60000"/>
              <a:lumOff val="40000"/>
            </a:schemeClr>
          </a:solidFill>
          <a:ln>
            <a:solidFill>
              <a:schemeClr val="accent6"/>
            </a:solidFill>
          </a:ln>
        </p:spPr>
        <p:txBody>
          <a:bodyPr wrap="none" rtlCol="0">
            <a:spAutoFit/>
          </a:bodyPr>
          <a:lstStyle/>
          <a:p>
            <a:r>
              <a:rPr lang="en-US" b="1" dirty="0" err="1">
                <a:solidFill>
                  <a:schemeClr val="bg1"/>
                </a:solidFill>
              </a:rPr>
              <a:t>Ajara</a:t>
            </a:r>
            <a:r>
              <a:rPr lang="en-US" b="1" dirty="0">
                <a:solidFill>
                  <a:schemeClr val="bg1"/>
                </a:solidFill>
              </a:rPr>
              <a:t> - 2</a:t>
            </a:r>
            <a:endParaRPr lang="ka-GE" b="1" dirty="0">
              <a:solidFill>
                <a:schemeClr val="bg1"/>
              </a:solidFill>
            </a:endParaRPr>
          </a:p>
        </p:txBody>
      </p:sp>
      <p:sp>
        <p:nvSpPr>
          <p:cNvPr id="11" name="TextBox 10">
            <a:extLst>
              <a:ext uri="{FF2B5EF4-FFF2-40B4-BE49-F238E27FC236}">
                <a16:creationId xmlns:a16="http://schemas.microsoft.com/office/drawing/2014/main" id="{D9B90709-CB2F-4B4A-BF0C-836CF39889F3}"/>
              </a:ext>
            </a:extLst>
          </p:cNvPr>
          <p:cNvSpPr txBox="1"/>
          <p:nvPr/>
        </p:nvSpPr>
        <p:spPr>
          <a:xfrm>
            <a:off x="4740584" y="5070972"/>
            <a:ext cx="2499146" cy="369332"/>
          </a:xfrm>
          <a:prstGeom prst="rect">
            <a:avLst/>
          </a:prstGeom>
          <a:solidFill>
            <a:schemeClr val="accent5">
              <a:lumMod val="60000"/>
              <a:lumOff val="40000"/>
            </a:schemeClr>
          </a:solidFill>
          <a:ln>
            <a:solidFill>
              <a:schemeClr val="accent6"/>
            </a:solidFill>
          </a:ln>
        </p:spPr>
        <p:txBody>
          <a:bodyPr wrap="none" rtlCol="0">
            <a:spAutoFit/>
          </a:bodyPr>
          <a:lstStyle/>
          <a:p>
            <a:r>
              <a:rPr lang="en-US" b="1" dirty="0" err="1">
                <a:solidFill>
                  <a:schemeClr val="bg1"/>
                </a:solidFill>
              </a:rPr>
              <a:t>Samckhe</a:t>
            </a:r>
            <a:r>
              <a:rPr lang="en-US" b="1" dirty="0">
                <a:solidFill>
                  <a:schemeClr val="bg1"/>
                </a:solidFill>
              </a:rPr>
              <a:t> – Javakheti  - 2</a:t>
            </a:r>
            <a:endParaRPr lang="ka-GE" b="1" dirty="0">
              <a:solidFill>
                <a:schemeClr val="bg1"/>
              </a:solidFill>
            </a:endParaRPr>
          </a:p>
        </p:txBody>
      </p:sp>
      <p:sp>
        <p:nvSpPr>
          <p:cNvPr id="12" name="TextBox 11">
            <a:extLst>
              <a:ext uri="{FF2B5EF4-FFF2-40B4-BE49-F238E27FC236}">
                <a16:creationId xmlns:a16="http://schemas.microsoft.com/office/drawing/2014/main" id="{011E29F5-160A-4932-9091-1ED2C4567DCC}"/>
              </a:ext>
            </a:extLst>
          </p:cNvPr>
          <p:cNvSpPr txBox="1"/>
          <p:nvPr/>
        </p:nvSpPr>
        <p:spPr>
          <a:xfrm>
            <a:off x="6158114" y="4123497"/>
            <a:ext cx="1621213" cy="369332"/>
          </a:xfrm>
          <a:prstGeom prst="rect">
            <a:avLst/>
          </a:prstGeom>
          <a:solidFill>
            <a:schemeClr val="accent5">
              <a:lumMod val="60000"/>
              <a:lumOff val="40000"/>
            </a:schemeClr>
          </a:solidFill>
          <a:ln>
            <a:solidFill>
              <a:schemeClr val="accent6"/>
            </a:solidFill>
          </a:ln>
        </p:spPr>
        <p:txBody>
          <a:bodyPr wrap="none" rtlCol="0">
            <a:spAutoFit/>
          </a:bodyPr>
          <a:lstStyle/>
          <a:p>
            <a:r>
              <a:rPr lang="en-US" b="1" dirty="0" err="1">
                <a:solidFill>
                  <a:schemeClr val="bg1"/>
                </a:solidFill>
              </a:rPr>
              <a:t>Shida</a:t>
            </a:r>
            <a:r>
              <a:rPr lang="en-US" b="1" dirty="0">
                <a:solidFill>
                  <a:schemeClr val="bg1"/>
                </a:solidFill>
              </a:rPr>
              <a:t> </a:t>
            </a:r>
            <a:r>
              <a:rPr lang="en-US" b="1" dirty="0" err="1">
                <a:solidFill>
                  <a:schemeClr val="bg1"/>
                </a:solidFill>
              </a:rPr>
              <a:t>Kartli</a:t>
            </a:r>
            <a:r>
              <a:rPr lang="en-US" b="1" dirty="0">
                <a:solidFill>
                  <a:schemeClr val="bg1"/>
                </a:solidFill>
              </a:rPr>
              <a:t> - 3 </a:t>
            </a:r>
            <a:endParaRPr lang="ka-GE" b="1" dirty="0">
              <a:solidFill>
                <a:schemeClr val="bg1"/>
              </a:solidFill>
            </a:endParaRPr>
          </a:p>
        </p:txBody>
      </p:sp>
      <p:sp>
        <p:nvSpPr>
          <p:cNvPr id="13" name="TextBox 12">
            <a:extLst>
              <a:ext uri="{FF2B5EF4-FFF2-40B4-BE49-F238E27FC236}">
                <a16:creationId xmlns:a16="http://schemas.microsoft.com/office/drawing/2014/main" id="{EAF1842F-EABB-4289-85B3-63CB442672E4}"/>
              </a:ext>
            </a:extLst>
          </p:cNvPr>
          <p:cNvSpPr txBox="1"/>
          <p:nvPr/>
        </p:nvSpPr>
        <p:spPr>
          <a:xfrm>
            <a:off x="7063682" y="5632241"/>
            <a:ext cx="1692451" cy="369332"/>
          </a:xfrm>
          <a:prstGeom prst="rect">
            <a:avLst/>
          </a:prstGeom>
          <a:solidFill>
            <a:schemeClr val="accent5">
              <a:lumMod val="60000"/>
              <a:lumOff val="40000"/>
            </a:schemeClr>
          </a:solidFill>
          <a:ln>
            <a:solidFill>
              <a:schemeClr val="accent6"/>
            </a:solidFill>
          </a:ln>
        </p:spPr>
        <p:txBody>
          <a:bodyPr wrap="none" rtlCol="0">
            <a:spAutoFit/>
          </a:bodyPr>
          <a:lstStyle/>
          <a:p>
            <a:r>
              <a:rPr lang="en-US" b="1" dirty="0" err="1">
                <a:solidFill>
                  <a:schemeClr val="bg1"/>
                </a:solidFill>
              </a:rPr>
              <a:t>Kvemo</a:t>
            </a:r>
            <a:r>
              <a:rPr lang="en-US" b="1" dirty="0">
                <a:solidFill>
                  <a:schemeClr val="bg1"/>
                </a:solidFill>
              </a:rPr>
              <a:t> </a:t>
            </a:r>
            <a:r>
              <a:rPr lang="en-US" b="1" dirty="0" err="1">
                <a:solidFill>
                  <a:schemeClr val="bg1"/>
                </a:solidFill>
              </a:rPr>
              <a:t>Kartli</a:t>
            </a:r>
            <a:r>
              <a:rPr lang="en-US" b="1" dirty="0">
                <a:solidFill>
                  <a:schemeClr val="bg1"/>
                </a:solidFill>
              </a:rPr>
              <a:t> - 5</a:t>
            </a:r>
            <a:endParaRPr lang="ka-GE" b="1" dirty="0">
              <a:solidFill>
                <a:schemeClr val="bg1"/>
              </a:solidFill>
            </a:endParaRPr>
          </a:p>
        </p:txBody>
      </p:sp>
      <p:sp>
        <p:nvSpPr>
          <p:cNvPr id="14" name="TextBox 13">
            <a:extLst>
              <a:ext uri="{FF2B5EF4-FFF2-40B4-BE49-F238E27FC236}">
                <a16:creationId xmlns:a16="http://schemas.microsoft.com/office/drawing/2014/main" id="{6AF9AE0F-2D6F-4533-B152-119E3C7A0E20}"/>
              </a:ext>
            </a:extLst>
          </p:cNvPr>
          <p:cNvSpPr txBox="1"/>
          <p:nvPr/>
        </p:nvSpPr>
        <p:spPr>
          <a:xfrm>
            <a:off x="4356652" y="2497499"/>
            <a:ext cx="2310248" cy="369332"/>
          </a:xfrm>
          <a:prstGeom prst="rect">
            <a:avLst/>
          </a:prstGeom>
          <a:solidFill>
            <a:schemeClr val="accent5">
              <a:lumMod val="60000"/>
              <a:lumOff val="40000"/>
            </a:schemeClr>
          </a:solidFill>
        </p:spPr>
        <p:txBody>
          <a:bodyPr wrap="none" rtlCol="0">
            <a:spAutoFit/>
          </a:bodyPr>
          <a:lstStyle/>
          <a:p>
            <a:r>
              <a:rPr lang="en-US" b="1" dirty="0" err="1">
                <a:solidFill>
                  <a:schemeClr val="bg1"/>
                </a:solidFill>
              </a:rPr>
              <a:t>Racha</a:t>
            </a:r>
            <a:r>
              <a:rPr lang="en-US" b="1" dirty="0">
                <a:solidFill>
                  <a:schemeClr val="bg1"/>
                </a:solidFill>
              </a:rPr>
              <a:t> – </a:t>
            </a:r>
            <a:r>
              <a:rPr lang="en-US" b="1" dirty="0" err="1">
                <a:solidFill>
                  <a:schemeClr val="bg1"/>
                </a:solidFill>
              </a:rPr>
              <a:t>Lechkhumi</a:t>
            </a:r>
            <a:r>
              <a:rPr lang="en-US" b="1" dirty="0">
                <a:solidFill>
                  <a:schemeClr val="bg1"/>
                </a:solidFill>
              </a:rPr>
              <a:t> - 1</a:t>
            </a:r>
            <a:endParaRPr lang="ka-GE" b="1" dirty="0">
              <a:solidFill>
                <a:schemeClr val="bg1"/>
              </a:solidFill>
            </a:endParaRPr>
          </a:p>
        </p:txBody>
      </p:sp>
      <p:sp>
        <p:nvSpPr>
          <p:cNvPr id="3" name="TextBox 2">
            <a:extLst>
              <a:ext uri="{FF2B5EF4-FFF2-40B4-BE49-F238E27FC236}">
                <a16:creationId xmlns:a16="http://schemas.microsoft.com/office/drawing/2014/main" id="{4445B0F7-8E70-4122-B60B-BF9EAE7D0388}"/>
              </a:ext>
            </a:extLst>
          </p:cNvPr>
          <p:cNvSpPr txBox="1"/>
          <p:nvPr/>
        </p:nvSpPr>
        <p:spPr>
          <a:xfrm>
            <a:off x="2883822" y="4047086"/>
            <a:ext cx="1053494" cy="369332"/>
          </a:xfrm>
          <a:prstGeom prst="rect">
            <a:avLst/>
          </a:prstGeom>
          <a:solidFill>
            <a:schemeClr val="accent5">
              <a:lumMod val="60000"/>
              <a:lumOff val="40000"/>
            </a:schemeClr>
          </a:solidFill>
        </p:spPr>
        <p:txBody>
          <a:bodyPr wrap="none" rtlCol="0">
            <a:spAutoFit/>
          </a:bodyPr>
          <a:lstStyle/>
          <a:p>
            <a:r>
              <a:rPr lang="en-US" b="1" dirty="0" err="1">
                <a:solidFill>
                  <a:schemeClr val="bg1"/>
                </a:solidFill>
              </a:rPr>
              <a:t>Guria</a:t>
            </a:r>
            <a:r>
              <a:rPr lang="en-US" b="1" dirty="0">
                <a:solidFill>
                  <a:schemeClr val="bg1"/>
                </a:solidFill>
              </a:rPr>
              <a:t> - 1 </a:t>
            </a:r>
            <a:endParaRPr lang="ka-GE" b="1" dirty="0">
              <a:solidFill>
                <a:schemeClr val="bg1"/>
              </a:solidFill>
            </a:endParaRPr>
          </a:p>
        </p:txBody>
      </p:sp>
      <p:sp>
        <p:nvSpPr>
          <p:cNvPr id="15" name="TextBox 14">
            <a:extLst>
              <a:ext uri="{FF2B5EF4-FFF2-40B4-BE49-F238E27FC236}">
                <a16:creationId xmlns:a16="http://schemas.microsoft.com/office/drawing/2014/main" id="{7A30C0CF-F559-4869-927A-2B62E9E8511A}"/>
              </a:ext>
            </a:extLst>
          </p:cNvPr>
          <p:cNvSpPr txBox="1"/>
          <p:nvPr/>
        </p:nvSpPr>
        <p:spPr>
          <a:xfrm>
            <a:off x="9899374" y="4800436"/>
            <a:ext cx="1199624" cy="369332"/>
          </a:xfrm>
          <a:prstGeom prst="rect">
            <a:avLst/>
          </a:prstGeom>
          <a:solidFill>
            <a:schemeClr val="accent5">
              <a:lumMod val="60000"/>
              <a:lumOff val="40000"/>
            </a:schemeClr>
          </a:solidFill>
        </p:spPr>
        <p:txBody>
          <a:bodyPr wrap="none" rtlCol="0">
            <a:spAutoFit/>
          </a:bodyPr>
          <a:lstStyle/>
          <a:p>
            <a:r>
              <a:rPr lang="en-US" b="1" dirty="0">
                <a:solidFill>
                  <a:schemeClr val="bg1"/>
                </a:solidFill>
              </a:rPr>
              <a:t>Kakheti - 3</a:t>
            </a:r>
            <a:endParaRPr lang="ka-GE" b="1" dirty="0">
              <a:solidFill>
                <a:schemeClr val="bg1"/>
              </a:solidFill>
            </a:endParaRPr>
          </a:p>
        </p:txBody>
      </p:sp>
      <p:sp>
        <p:nvSpPr>
          <p:cNvPr id="16" name="TextBox 15">
            <a:extLst>
              <a:ext uri="{FF2B5EF4-FFF2-40B4-BE49-F238E27FC236}">
                <a16:creationId xmlns:a16="http://schemas.microsoft.com/office/drawing/2014/main" id="{0E862903-3778-4917-8D6E-8CD1C404D629}"/>
              </a:ext>
            </a:extLst>
          </p:cNvPr>
          <p:cNvSpPr txBox="1"/>
          <p:nvPr/>
        </p:nvSpPr>
        <p:spPr>
          <a:xfrm>
            <a:off x="7442246" y="2956889"/>
            <a:ext cx="2439642" cy="369332"/>
          </a:xfrm>
          <a:prstGeom prst="rect">
            <a:avLst/>
          </a:prstGeom>
          <a:solidFill>
            <a:schemeClr val="accent5">
              <a:lumMod val="60000"/>
              <a:lumOff val="40000"/>
            </a:schemeClr>
          </a:solidFill>
        </p:spPr>
        <p:txBody>
          <a:bodyPr wrap="none" rtlCol="0">
            <a:spAutoFit/>
          </a:bodyPr>
          <a:lstStyle/>
          <a:p>
            <a:r>
              <a:rPr lang="en-US" b="1" dirty="0" err="1">
                <a:solidFill>
                  <a:schemeClr val="bg1"/>
                </a:solidFill>
              </a:rPr>
              <a:t>Mckheta</a:t>
            </a:r>
            <a:r>
              <a:rPr lang="en-US" b="1" dirty="0">
                <a:solidFill>
                  <a:schemeClr val="bg1"/>
                </a:solidFill>
              </a:rPr>
              <a:t> – </a:t>
            </a:r>
            <a:r>
              <a:rPr lang="en-US" b="1" dirty="0" err="1">
                <a:solidFill>
                  <a:schemeClr val="bg1"/>
                </a:solidFill>
              </a:rPr>
              <a:t>Mtianeti</a:t>
            </a:r>
            <a:r>
              <a:rPr lang="en-US" b="1" dirty="0">
                <a:solidFill>
                  <a:schemeClr val="bg1"/>
                </a:solidFill>
              </a:rPr>
              <a:t> - 1</a:t>
            </a:r>
            <a:endParaRPr lang="ka-GE" b="1" dirty="0">
              <a:solidFill>
                <a:schemeClr val="bg1"/>
              </a:solidFill>
            </a:endParaRPr>
          </a:p>
        </p:txBody>
      </p:sp>
    </p:spTree>
    <p:extLst>
      <p:ext uri="{BB962C8B-B14F-4D97-AF65-F5344CB8AC3E}">
        <p14:creationId xmlns:p14="http://schemas.microsoft.com/office/powerpoint/2010/main" val="118348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1" grpId="0" animBg="1"/>
      <p:bldP spid="12" grpId="0" animBg="1"/>
      <p:bldP spid="13" grpId="0" animBg="1"/>
      <p:bldP spid="14" grpId="0" animBg="1"/>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6F81-7E6B-4164-94D1-142CBDB51E5A}"/>
              </a:ext>
            </a:extLst>
          </p:cNvPr>
          <p:cNvSpPr>
            <a:spLocks noGrp="1"/>
          </p:cNvSpPr>
          <p:nvPr>
            <p:ph type="title"/>
          </p:nvPr>
        </p:nvSpPr>
        <p:spPr/>
        <p:txBody>
          <a:bodyPr>
            <a:normAutofit/>
          </a:bodyPr>
          <a:lstStyle/>
          <a:p>
            <a:pPr algn="ctr"/>
            <a:r>
              <a:rPr lang="en-US" sz="3600" dirty="0"/>
              <a:t>Hospital Inpatient MH Care</a:t>
            </a:r>
            <a:endParaRPr lang="ka-GE" sz="3600" dirty="0"/>
          </a:p>
        </p:txBody>
      </p:sp>
      <p:sp>
        <p:nvSpPr>
          <p:cNvPr id="3" name="Content Placeholder 2">
            <a:extLst>
              <a:ext uri="{FF2B5EF4-FFF2-40B4-BE49-F238E27FC236}">
                <a16:creationId xmlns:a16="http://schemas.microsoft.com/office/drawing/2014/main" id="{D160E4E8-A4B8-4475-8D72-27E42219A8ED}"/>
              </a:ext>
            </a:extLst>
          </p:cNvPr>
          <p:cNvSpPr>
            <a:spLocks noGrp="1"/>
          </p:cNvSpPr>
          <p:nvPr>
            <p:ph idx="1"/>
          </p:nvPr>
        </p:nvSpPr>
        <p:spPr/>
        <p:txBody>
          <a:bodyPr>
            <a:normAutofit lnSpcReduction="10000"/>
          </a:bodyPr>
          <a:lstStyle/>
          <a:p>
            <a:pPr>
              <a:lnSpc>
                <a:spcPct val="150000"/>
              </a:lnSpc>
            </a:pPr>
            <a:r>
              <a:rPr lang="en-US" dirty="0"/>
              <a:t>Inpatient mental health service is a tertiary healthcare service, which serves the persons with mental disorders who need a specialized inpatient (hospital) care. </a:t>
            </a:r>
          </a:p>
          <a:p>
            <a:pPr>
              <a:lnSpc>
                <a:spcPct val="150000"/>
              </a:lnSpc>
            </a:pPr>
            <a:endParaRPr lang="en-US" dirty="0"/>
          </a:p>
          <a:p>
            <a:pPr>
              <a:lnSpc>
                <a:spcPct val="150000"/>
              </a:lnSpc>
            </a:pPr>
            <a:r>
              <a:rPr lang="en-US" dirty="0"/>
              <a:t>All medical interventions in the service are provided based on bio-psycho-social model and multidisciplinary team approach. </a:t>
            </a:r>
            <a:endParaRPr lang="ka-GE" dirty="0"/>
          </a:p>
        </p:txBody>
      </p:sp>
    </p:spTree>
    <p:extLst>
      <p:ext uri="{BB962C8B-B14F-4D97-AF65-F5344CB8AC3E}">
        <p14:creationId xmlns:p14="http://schemas.microsoft.com/office/powerpoint/2010/main" val="201509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3748"/>
          </a:xfrm>
        </p:spPr>
        <p:txBody>
          <a:bodyPr/>
          <a:lstStyle/>
          <a:p>
            <a:r>
              <a:rPr lang="en-US" dirty="0"/>
              <a:t>Recent developments</a:t>
            </a:r>
          </a:p>
        </p:txBody>
      </p:sp>
      <p:sp>
        <p:nvSpPr>
          <p:cNvPr id="3" name="Content Placeholder 2"/>
          <p:cNvSpPr>
            <a:spLocks noGrp="1"/>
          </p:cNvSpPr>
          <p:nvPr>
            <p:ph idx="1"/>
          </p:nvPr>
        </p:nvSpPr>
        <p:spPr>
          <a:xfrm>
            <a:off x="678873" y="789709"/>
            <a:ext cx="11208327" cy="4731833"/>
          </a:xfrm>
        </p:spPr>
        <p:txBody>
          <a:bodyPr>
            <a:normAutofit fontScale="92500"/>
          </a:bodyPr>
          <a:lstStyle/>
          <a:p>
            <a:pPr>
              <a:lnSpc>
                <a:spcPct val="100000"/>
              </a:lnSpc>
              <a:spcBef>
                <a:spcPts val="0"/>
              </a:spcBef>
            </a:pPr>
            <a:r>
              <a:rPr lang="en-US" dirty="0"/>
              <a:t>"State Concept on Mental Health Care" (Parliament of Georgia. 2013) </a:t>
            </a:r>
          </a:p>
          <a:p>
            <a:pPr>
              <a:lnSpc>
                <a:spcPct val="100000"/>
              </a:lnSpc>
              <a:spcBef>
                <a:spcPts val="0"/>
              </a:spcBef>
            </a:pPr>
            <a:endParaRPr lang="en-US" dirty="0"/>
          </a:p>
          <a:p>
            <a:pPr>
              <a:lnSpc>
                <a:spcPct val="100000"/>
              </a:lnSpc>
              <a:spcBef>
                <a:spcPts val="0"/>
              </a:spcBef>
            </a:pPr>
            <a:r>
              <a:rPr lang="en-US" dirty="0"/>
              <a:t>National Strategy and Action Plan (NAP)  for 2015-2020 (</a:t>
            </a:r>
            <a:r>
              <a:rPr lang="en-US" dirty="0" err="1"/>
              <a:t>MoLHSA</a:t>
            </a:r>
            <a:r>
              <a:rPr lang="en-US" dirty="0"/>
              <a:t>, 2014)</a:t>
            </a:r>
          </a:p>
          <a:p>
            <a:pPr>
              <a:lnSpc>
                <a:spcPct val="100000"/>
              </a:lnSpc>
              <a:spcBef>
                <a:spcPts val="0"/>
              </a:spcBef>
            </a:pPr>
            <a:endParaRPr lang="en-US" dirty="0"/>
          </a:p>
          <a:p>
            <a:pPr>
              <a:lnSpc>
                <a:spcPct val="100000"/>
              </a:lnSpc>
              <a:spcBef>
                <a:spcPts val="0"/>
              </a:spcBef>
            </a:pPr>
            <a:r>
              <a:rPr lang="en-US" dirty="0">
                <a:solidFill>
                  <a:schemeClr val="accent5">
                    <a:lumMod val="75000"/>
                  </a:schemeClr>
                </a:solidFill>
              </a:rPr>
              <a:t>Quality standards and monitoring tools for mental health care services (2018)</a:t>
            </a:r>
          </a:p>
          <a:p>
            <a:pPr>
              <a:lnSpc>
                <a:spcPct val="100000"/>
              </a:lnSpc>
              <a:spcBef>
                <a:spcPts val="0"/>
              </a:spcBef>
            </a:pPr>
            <a:endParaRPr lang="ka-GE" dirty="0">
              <a:solidFill>
                <a:schemeClr val="accent5">
                  <a:lumMod val="75000"/>
                </a:schemeClr>
              </a:solidFill>
            </a:endParaRPr>
          </a:p>
          <a:p>
            <a:pPr>
              <a:lnSpc>
                <a:spcPct val="100000"/>
              </a:lnSpc>
              <a:spcBef>
                <a:spcPts val="0"/>
              </a:spcBef>
            </a:pPr>
            <a:r>
              <a:rPr lang="en-US" dirty="0">
                <a:solidFill>
                  <a:schemeClr val="accent5">
                    <a:lumMod val="75000"/>
                  </a:schemeClr>
                </a:solidFill>
              </a:rPr>
              <a:t>Mapping for Adult Mental Health Care Provision (OSGF, GIP, ABMH, 2018)</a:t>
            </a:r>
          </a:p>
          <a:p>
            <a:pPr>
              <a:lnSpc>
                <a:spcPct val="100000"/>
              </a:lnSpc>
              <a:spcBef>
                <a:spcPts val="0"/>
              </a:spcBef>
            </a:pPr>
            <a:endParaRPr lang="en-US" dirty="0">
              <a:solidFill>
                <a:schemeClr val="accent5">
                  <a:lumMod val="75000"/>
                </a:schemeClr>
              </a:solidFill>
            </a:endParaRPr>
          </a:p>
          <a:p>
            <a:pPr>
              <a:lnSpc>
                <a:spcPct val="100000"/>
              </a:lnSpc>
              <a:spcBef>
                <a:spcPts val="0"/>
              </a:spcBef>
            </a:pPr>
            <a:r>
              <a:rPr lang="en-US" dirty="0">
                <a:solidFill>
                  <a:schemeClr val="accent5">
                    <a:lumMod val="75000"/>
                  </a:schemeClr>
                </a:solidFill>
              </a:rPr>
              <a:t>Mapping for child and Adolescent Mental Health Provision (OSGF, GIP, ABMH, 2018)</a:t>
            </a:r>
          </a:p>
          <a:p>
            <a:pPr marL="0" indent="0">
              <a:lnSpc>
                <a:spcPct val="100000"/>
              </a:lnSpc>
              <a:spcBef>
                <a:spcPts val="0"/>
              </a:spcBef>
              <a:buNone/>
            </a:pPr>
            <a:endParaRPr lang="en-US" dirty="0"/>
          </a:p>
          <a:p>
            <a:pPr>
              <a:lnSpc>
                <a:spcPct val="100000"/>
              </a:lnSpc>
              <a:spcBef>
                <a:spcPts val="0"/>
              </a:spcBef>
            </a:pPr>
            <a:r>
              <a:rPr lang="en-US" dirty="0">
                <a:solidFill>
                  <a:schemeClr val="bg1">
                    <a:lumMod val="50000"/>
                  </a:schemeClr>
                </a:solidFill>
              </a:rPr>
              <a:t>National Strategy for Suicide Prevention</a:t>
            </a:r>
          </a:p>
          <a:p>
            <a:pPr marL="0" indent="0">
              <a:lnSpc>
                <a:spcPct val="100000"/>
              </a:lnSpc>
              <a:spcBef>
                <a:spcPts val="0"/>
              </a:spcBef>
              <a:buNone/>
            </a:pPr>
            <a:endParaRPr lang="en-US" dirty="0">
              <a:solidFill>
                <a:schemeClr val="bg1">
                  <a:lumMod val="50000"/>
                </a:schemeClr>
              </a:solidFill>
            </a:endParaRPr>
          </a:p>
          <a:p>
            <a:pPr>
              <a:lnSpc>
                <a:spcPct val="100000"/>
              </a:lnSpc>
              <a:spcBef>
                <a:spcPts val="0"/>
              </a:spcBef>
            </a:pPr>
            <a:r>
              <a:rPr lang="en-US" dirty="0">
                <a:solidFill>
                  <a:schemeClr val="bg1">
                    <a:lumMod val="50000"/>
                  </a:schemeClr>
                </a:solidFill>
              </a:rPr>
              <a:t>Action plan for Raising awareness of mental health</a:t>
            </a:r>
          </a:p>
          <a:p>
            <a:pPr marL="0" indent="0">
              <a:buNone/>
            </a:pPr>
            <a:endParaRPr lang="en-US" dirty="0"/>
          </a:p>
        </p:txBody>
      </p:sp>
    </p:spTree>
    <p:extLst>
      <p:ext uri="{BB962C8B-B14F-4D97-AF65-F5344CB8AC3E}">
        <p14:creationId xmlns:p14="http://schemas.microsoft.com/office/powerpoint/2010/main" val="267309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wheel(1)">
                                      <p:cBhvr>
                                        <p:cTn id="24" dur="2000"/>
                                        <p:tgtEl>
                                          <p:spTgt spid="3">
                                            <p:txEl>
                                              <p:pRg st="10" end="10"/>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wheel(1)">
                                      <p:cBhvr>
                                        <p:cTn id="2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á¡áá¥áá áááááá¡ á á£áá á áááááááá">
            <a:extLst>
              <a:ext uri="{FF2B5EF4-FFF2-40B4-BE49-F238E27FC236}">
                <a16:creationId xmlns:a16="http://schemas.microsoft.com/office/drawing/2014/main" id="{1CA3289B-119C-41A1-9B31-BEE51D529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0"/>
            <a:ext cx="12191980" cy="6857990"/>
          </a:xfrm>
          <a:prstGeom prst="rect">
            <a:avLst/>
          </a:prstGeom>
          <a:solidFill>
            <a:schemeClr val="accent6"/>
          </a:solidFill>
          <a:ln>
            <a:solidFill>
              <a:schemeClr val="accent6"/>
            </a:solidFill>
          </a:ln>
        </p:spPr>
      </p:pic>
      <p:sp>
        <p:nvSpPr>
          <p:cNvPr id="2" name="TextBox 1">
            <a:extLst>
              <a:ext uri="{FF2B5EF4-FFF2-40B4-BE49-F238E27FC236}">
                <a16:creationId xmlns:a16="http://schemas.microsoft.com/office/drawing/2014/main" id="{E3EE95F0-144D-4D23-937D-FEB1FF59EB0B}"/>
              </a:ext>
            </a:extLst>
          </p:cNvPr>
          <p:cNvSpPr txBox="1"/>
          <p:nvPr/>
        </p:nvSpPr>
        <p:spPr>
          <a:xfrm>
            <a:off x="4575544" y="3220410"/>
            <a:ext cx="1520456" cy="369332"/>
          </a:xfrm>
          <a:prstGeom prst="rect">
            <a:avLst/>
          </a:prstGeom>
          <a:solidFill>
            <a:schemeClr val="accent6"/>
          </a:solidFill>
          <a:ln>
            <a:solidFill>
              <a:schemeClr val="accent6"/>
            </a:solidFill>
          </a:ln>
        </p:spPr>
        <p:txBody>
          <a:bodyPr wrap="square" rtlCol="0">
            <a:spAutoFit/>
          </a:bodyPr>
          <a:lstStyle/>
          <a:p>
            <a:r>
              <a:rPr lang="en-US" dirty="0"/>
              <a:t>Kutaisi</a:t>
            </a:r>
            <a:r>
              <a:rPr lang="ka-GE" dirty="0"/>
              <a:t> </a:t>
            </a:r>
            <a:r>
              <a:rPr lang="en-US" dirty="0"/>
              <a:t>29</a:t>
            </a:r>
            <a:endParaRPr lang="ka-GE" dirty="0"/>
          </a:p>
        </p:txBody>
      </p:sp>
      <p:sp>
        <p:nvSpPr>
          <p:cNvPr id="4" name="TextBox 3">
            <a:extLst>
              <a:ext uri="{FF2B5EF4-FFF2-40B4-BE49-F238E27FC236}">
                <a16:creationId xmlns:a16="http://schemas.microsoft.com/office/drawing/2014/main" id="{8A000DAD-C0C0-4113-84BC-0EDB5F3C33AC}"/>
              </a:ext>
            </a:extLst>
          </p:cNvPr>
          <p:cNvSpPr txBox="1"/>
          <p:nvPr/>
        </p:nvSpPr>
        <p:spPr>
          <a:xfrm>
            <a:off x="4109361" y="3719698"/>
            <a:ext cx="2284600" cy="369332"/>
          </a:xfrm>
          <a:prstGeom prst="rect">
            <a:avLst/>
          </a:prstGeom>
          <a:solidFill>
            <a:schemeClr val="accent6"/>
          </a:solidFill>
          <a:ln>
            <a:solidFill>
              <a:schemeClr val="accent6"/>
            </a:solidFill>
          </a:ln>
        </p:spPr>
        <p:txBody>
          <a:bodyPr wrap="none" rtlCol="0">
            <a:spAutoFit/>
          </a:bodyPr>
          <a:lstStyle/>
          <a:p>
            <a:r>
              <a:rPr lang="en-US" dirty="0" err="1"/>
              <a:t>Khoni</a:t>
            </a:r>
            <a:r>
              <a:rPr lang="ka-GE" dirty="0"/>
              <a:t> 2</a:t>
            </a:r>
            <a:r>
              <a:rPr lang="en-US" dirty="0"/>
              <a:t>35</a:t>
            </a:r>
            <a:r>
              <a:rPr lang="ka-GE" dirty="0"/>
              <a:t> + 100 + 245</a:t>
            </a:r>
          </a:p>
        </p:txBody>
      </p:sp>
      <p:sp>
        <p:nvSpPr>
          <p:cNvPr id="5" name="TextBox 4">
            <a:extLst>
              <a:ext uri="{FF2B5EF4-FFF2-40B4-BE49-F238E27FC236}">
                <a16:creationId xmlns:a16="http://schemas.microsoft.com/office/drawing/2014/main" id="{03FC00E2-3C19-4319-A10E-85E1DB8F0588}"/>
              </a:ext>
            </a:extLst>
          </p:cNvPr>
          <p:cNvSpPr txBox="1"/>
          <p:nvPr/>
        </p:nvSpPr>
        <p:spPr>
          <a:xfrm>
            <a:off x="3051543" y="3220410"/>
            <a:ext cx="1143262" cy="369332"/>
          </a:xfrm>
          <a:prstGeom prst="rect">
            <a:avLst/>
          </a:prstGeom>
          <a:solidFill>
            <a:schemeClr val="accent6"/>
          </a:solidFill>
          <a:ln>
            <a:solidFill>
              <a:schemeClr val="accent6"/>
            </a:solidFill>
          </a:ln>
        </p:spPr>
        <p:txBody>
          <a:bodyPr wrap="none" rtlCol="0">
            <a:spAutoFit/>
          </a:bodyPr>
          <a:lstStyle/>
          <a:p>
            <a:r>
              <a:rPr lang="en-US" dirty="0" err="1"/>
              <a:t>Senaki</a:t>
            </a:r>
            <a:r>
              <a:rPr lang="ka-GE" dirty="0"/>
              <a:t> 1</a:t>
            </a:r>
            <a:r>
              <a:rPr lang="en-US" dirty="0"/>
              <a:t>5</a:t>
            </a:r>
            <a:r>
              <a:rPr lang="ka-GE" dirty="0"/>
              <a:t> </a:t>
            </a:r>
          </a:p>
        </p:txBody>
      </p:sp>
      <p:sp>
        <p:nvSpPr>
          <p:cNvPr id="6" name="TextBox 5">
            <a:extLst>
              <a:ext uri="{FF2B5EF4-FFF2-40B4-BE49-F238E27FC236}">
                <a16:creationId xmlns:a16="http://schemas.microsoft.com/office/drawing/2014/main" id="{7B2A0F31-1136-4901-B614-A9B32165651E}"/>
              </a:ext>
            </a:extLst>
          </p:cNvPr>
          <p:cNvSpPr txBox="1"/>
          <p:nvPr/>
        </p:nvSpPr>
        <p:spPr>
          <a:xfrm>
            <a:off x="7451417" y="4788310"/>
            <a:ext cx="1003095" cy="338554"/>
          </a:xfrm>
          <a:prstGeom prst="rect">
            <a:avLst/>
          </a:prstGeom>
          <a:solidFill>
            <a:schemeClr val="accent6"/>
          </a:solidFill>
          <a:ln>
            <a:solidFill>
              <a:schemeClr val="accent6"/>
            </a:solidFill>
          </a:ln>
        </p:spPr>
        <p:txBody>
          <a:bodyPr wrap="none" rtlCol="0">
            <a:spAutoFit/>
          </a:bodyPr>
          <a:lstStyle/>
          <a:p>
            <a:r>
              <a:rPr lang="en-US" sz="1600" dirty="0"/>
              <a:t>MHPA 91</a:t>
            </a:r>
            <a:r>
              <a:rPr lang="ka-GE" sz="1600" dirty="0"/>
              <a:t> </a:t>
            </a:r>
          </a:p>
        </p:txBody>
      </p:sp>
      <p:sp>
        <p:nvSpPr>
          <p:cNvPr id="7" name="TextBox 6">
            <a:extLst>
              <a:ext uri="{FF2B5EF4-FFF2-40B4-BE49-F238E27FC236}">
                <a16:creationId xmlns:a16="http://schemas.microsoft.com/office/drawing/2014/main" id="{7C539E3C-CA28-4154-A709-C1B5236180F8}"/>
              </a:ext>
            </a:extLst>
          </p:cNvPr>
          <p:cNvSpPr txBox="1"/>
          <p:nvPr/>
        </p:nvSpPr>
        <p:spPr>
          <a:xfrm>
            <a:off x="8881707" y="4548689"/>
            <a:ext cx="1027845" cy="338554"/>
          </a:xfrm>
          <a:prstGeom prst="rect">
            <a:avLst/>
          </a:prstGeom>
          <a:solidFill>
            <a:schemeClr val="accent6"/>
          </a:solidFill>
          <a:ln>
            <a:solidFill>
              <a:schemeClr val="accent6"/>
            </a:solidFill>
          </a:ln>
        </p:spPr>
        <p:txBody>
          <a:bodyPr wrap="none" rtlCol="0">
            <a:spAutoFit/>
          </a:bodyPr>
          <a:lstStyle/>
          <a:p>
            <a:r>
              <a:rPr lang="en-US" sz="1600" dirty="0" err="1"/>
              <a:t>Gldani</a:t>
            </a:r>
            <a:r>
              <a:rPr lang="ka-GE" sz="1600" dirty="0"/>
              <a:t>210</a:t>
            </a:r>
          </a:p>
        </p:txBody>
      </p:sp>
      <p:sp>
        <p:nvSpPr>
          <p:cNvPr id="8" name="TextBox 7">
            <a:extLst>
              <a:ext uri="{FF2B5EF4-FFF2-40B4-BE49-F238E27FC236}">
                <a16:creationId xmlns:a16="http://schemas.microsoft.com/office/drawing/2014/main" id="{C230CAB2-4060-46F1-9ECA-3E21B840D4B9}"/>
              </a:ext>
            </a:extLst>
          </p:cNvPr>
          <p:cNvSpPr txBox="1"/>
          <p:nvPr/>
        </p:nvSpPr>
        <p:spPr>
          <a:xfrm>
            <a:off x="8029619" y="4389337"/>
            <a:ext cx="772969" cy="276999"/>
          </a:xfrm>
          <a:prstGeom prst="rect">
            <a:avLst/>
          </a:prstGeom>
          <a:solidFill>
            <a:srgbClr val="FFFF00"/>
          </a:solidFill>
          <a:ln>
            <a:solidFill>
              <a:schemeClr val="accent6"/>
            </a:solidFill>
          </a:ln>
        </p:spPr>
        <p:txBody>
          <a:bodyPr wrap="none" rtlCol="0">
            <a:spAutoFit/>
          </a:bodyPr>
          <a:lstStyle/>
          <a:p>
            <a:r>
              <a:rPr lang="ka-GE" sz="1200" dirty="0"/>
              <a:t>N5 </a:t>
            </a:r>
            <a:r>
              <a:rPr lang="en-US" sz="1200" dirty="0"/>
              <a:t>30-12</a:t>
            </a:r>
            <a:endParaRPr lang="ka-GE" sz="1200" dirty="0"/>
          </a:p>
        </p:txBody>
      </p:sp>
      <p:sp>
        <p:nvSpPr>
          <p:cNvPr id="9" name="TextBox 8">
            <a:extLst>
              <a:ext uri="{FF2B5EF4-FFF2-40B4-BE49-F238E27FC236}">
                <a16:creationId xmlns:a16="http://schemas.microsoft.com/office/drawing/2014/main" id="{70722A25-3682-4912-B8DB-6CAB4FBCE97A}"/>
              </a:ext>
            </a:extLst>
          </p:cNvPr>
          <p:cNvSpPr txBox="1"/>
          <p:nvPr/>
        </p:nvSpPr>
        <p:spPr>
          <a:xfrm>
            <a:off x="8823267" y="4928818"/>
            <a:ext cx="849784" cy="276999"/>
          </a:xfrm>
          <a:prstGeom prst="rect">
            <a:avLst/>
          </a:prstGeom>
          <a:solidFill>
            <a:srgbClr val="FFFF00"/>
          </a:solidFill>
          <a:ln>
            <a:solidFill>
              <a:schemeClr val="accent6"/>
            </a:solidFill>
          </a:ln>
        </p:spPr>
        <p:txBody>
          <a:bodyPr wrap="none" rtlCol="0">
            <a:spAutoFit/>
          </a:bodyPr>
          <a:lstStyle/>
          <a:p>
            <a:r>
              <a:rPr lang="en-US" sz="1200" dirty="0"/>
              <a:t>Bokeria</a:t>
            </a:r>
            <a:r>
              <a:rPr lang="ka-GE" sz="1200" dirty="0"/>
              <a:t> </a:t>
            </a:r>
            <a:r>
              <a:rPr lang="en-US" sz="1200" dirty="0"/>
              <a:t>18</a:t>
            </a:r>
            <a:endParaRPr lang="ka-GE" sz="1200" dirty="0"/>
          </a:p>
        </p:txBody>
      </p:sp>
      <p:sp>
        <p:nvSpPr>
          <p:cNvPr id="10" name="TextBox 9">
            <a:extLst>
              <a:ext uri="{FF2B5EF4-FFF2-40B4-BE49-F238E27FC236}">
                <a16:creationId xmlns:a16="http://schemas.microsoft.com/office/drawing/2014/main" id="{5F8FC71D-674D-42A5-9410-6D52B32F7505}"/>
              </a:ext>
            </a:extLst>
          </p:cNvPr>
          <p:cNvSpPr txBox="1"/>
          <p:nvPr/>
        </p:nvSpPr>
        <p:spPr>
          <a:xfrm>
            <a:off x="2913837" y="4835305"/>
            <a:ext cx="1262974" cy="369332"/>
          </a:xfrm>
          <a:prstGeom prst="rect">
            <a:avLst/>
          </a:prstGeom>
          <a:solidFill>
            <a:schemeClr val="accent6"/>
          </a:solidFill>
          <a:ln>
            <a:solidFill>
              <a:schemeClr val="accent6"/>
            </a:solidFill>
          </a:ln>
        </p:spPr>
        <p:txBody>
          <a:bodyPr wrap="none" rtlCol="0">
            <a:spAutoFit/>
          </a:bodyPr>
          <a:lstStyle/>
          <a:p>
            <a:r>
              <a:rPr lang="en-US" dirty="0"/>
              <a:t>Batumi</a:t>
            </a:r>
            <a:r>
              <a:rPr lang="ka-GE" dirty="0"/>
              <a:t> </a:t>
            </a:r>
            <a:r>
              <a:rPr lang="en-US" dirty="0"/>
              <a:t>150</a:t>
            </a:r>
            <a:endParaRPr lang="ka-GE" dirty="0"/>
          </a:p>
        </p:txBody>
      </p:sp>
      <p:sp>
        <p:nvSpPr>
          <p:cNvPr id="11" name="TextBox 10">
            <a:extLst>
              <a:ext uri="{FF2B5EF4-FFF2-40B4-BE49-F238E27FC236}">
                <a16:creationId xmlns:a16="http://schemas.microsoft.com/office/drawing/2014/main" id="{D9B90709-CB2F-4B4A-BF0C-836CF39889F3}"/>
              </a:ext>
            </a:extLst>
          </p:cNvPr>
          <p:cNvSpPr txBox="1"/>
          <p:nvPr/>
        </p:nvSpPr>
        <p:spPr>
          <a:xfrm>
            <a:off x="5985195" y="5369217"/>
            <a:ext cx="1293944" cy="369332"/>
          </a:xfrm>
          <a:prstGeom prst="rect">
            <a:avLst/>
          </a:prstGeom>
          <a:solidFill>
            <a:schemeClr val="accent6"/>
          </a:solidFill>
          <a:ln>
            <a:solidFill>
              <a:schemeClr val="accent6"/>
            </a:solidFill>
          </a:ln>
        </p:spPr>
        <p:txBody>
          <a:bodyPr wrap="none" rtlCol="0">
            <a:spAutoFit/>
          </a:bodyPr>
          <a:lstStyle/>
          <a:p>
            <a:r>
              <a:rPr lang="en-US" dirty="0" err="1"/>
              <a:t>Bediani</a:t>
            </a:r>
            <a:r>
              <a:rPr lang="ka-GE" dirty="0"/>
              <a:t> </a:t>
            </a:r>
            <a:r>
              <a:rPr lang="en-US" dirty="0"/>
              <a:t>140</a:t>
            </a:r>
            <a:endParaRPr lang="ka-GE" dirty="0"/>
          </a:p>
        </p:txBody>
      </p:sp>
      <p:sp>
        <p:nvSpPr>
          <p:cNvPr id="12" name="TextBox 11">
            <a:extLst>
              <a:ext uri="{FF2B5EF4-FFF2-40B4-BE49-F238E27FC236}">
                <a16:creationId xmlns:a16="http://schemas.microsoft.com/office/drawing/2014/main" id="{011E29F5-160A-4932-9091-1ED2C4567DCC}"/>
              </a:ext>
            </a:extLst>
          </p:cNvPr>
          <p:cNvSpPr txBox="1"/>
          <p:nvPr/>
        </p:nvSpPr>
        <p:spPr>
          <a:xfrm>
            <a:off x="6516547" y="4237076"/>
            <a:ext cx="1127296" cy="369332"/>
          </a:xfrm>
          <a:prstGeom prst="rect">
            <a:avLst/>
          </a:prstGeom>
          <a:solidFill>
            <a:schemeClr val="accent6"/>
          </a:solidFill>
          <a:ln>
            <a:solidFill>
              <a:schemeClr val="accent6"/>
            </a:solidFill>
          </a:ln>
        </p:spPr>
        <p:txBody>
          <a:bodyPr wrap="none" rtlCol="0">
            <a:spAutoFit/>
          </a:bodyPr>
          <a:lstStyle/>
          <a:p>
            <a:r>
              <a:rPr lang="en-US" dirty="0"/>
              <a:t>Surami</a:t>
            </a:r>
            <a:r>
              <a:rPr lang="ka-GE" dirty="0"/>
              <a:t> </a:t>
            </a:r>
            <a:r>
              <a:rPr lang="en-US" dirty="0"/>
              <a:t>90</a:t>
            </a:r>
            <a:endParaRPr lang="ka-GE" dirty="0"/>
          </a:p>
        </p:txBody>
      </p:sp>
      <p:sp>
        <p:nvSpPr>
          <p:cNvPr id="13" name="TextBox 12">
            <a:extLst>
              <a:ext uri="{FF2B5EF4-FFF2-40B4-BE49-F238E27FC236}">
                <a16:creationId xmlns:a16="http://schemas.microsoft.com/office/drawing/2014/main" id="{EAF1842F-EABB-4289-85B3-63CB442672E4}"/>
              </a:ext>
            </a:extLst>
          </p:cNvPr>
          <p:cNvSpPr txBox="1"/>
          <p:nvPr/>
        </p:nvSpPr>
        <p:spPr>
          <a:xfrm>
            <a:off x="7865956" y="5548895"/>
            <a:ext cx="1145250" cy="369332"/>
          </a:xfrm>
          <a:prstGeom prst="rect">
            <a:avLst/>
          </a:prstGeom>
          <a:solidFill>
            <a:schemeClr val="accent6"/>
          </a:solidFill>
          <a:ln>
            <a:solidFill>
              <a:schemeClr val="accent6"/>
            </a:solidFill>
          </a:ln>
        </p:spPr>
        <p:txBody>
          <a:bodyPr wrap="none" rtlCol="0">
            <a:spAutoFit/>
          </a:bodyPr>
          <a:lstStyle/>
          <a:p>
            <a:r>
              <a:rPr lang="en-US" dirty="0"/>
              <a:t>Rustavi</a:t>
            </a:r>
            <a:r>
              <a:rPr lang="ka-GE" dirty="0"/>
              <a:t> 22</a:t>
            </a:r>
          </a:p>
        </p:txBody>
      </p:sp>
      <p:sp>
        <p:nvSpPr>
          <p:cNvPr id="14" name="TextBox 13">
            <a:extLst>
              <a:ext uri="{FF2B5EF4-FFF2-40B4-BE49-F238E27FC236}">
                <a16:creationId xmlns:a16="http://schemas.microsoft.com/office/drawing/2014/main" id="{6AF9AE0F-2D6F-4533-B152-119E3C7A0E20}"/>
              </a:ext>
            </a:extLst>
          </p:cNvPr>
          <p:cNvSpPr txBox="1"/>
          <p:nvPr/>
        </p:nvSpPr>
        <p:spPr>
          <a:xfrm>
            <a:off x="4766590" y="4158505"/>
            <a:ext cx="1112099" cy="369332"/>
          </a:xfrm>
          <a:prstGeom prst="rect">
            <a:avLst/>
          </a:prstGeom>
          <a:solidFill>
            <a:schemeClr val="accent5">
              <a:lumMod val="75000"/>
            </a:schemeClr>
          </a:solidFill>
        </p:spPr>
        <p:txBody>
          <a:bodyPr wrap="none" rtlCol="0">
            <a:spAutoFit/>
          </a:bodyPr>
          <a:lstStyle/>
          <a:p>
            <a:r>
              <a:rPr lang="en-US" b="1" dirty="0" err="1">
                <a:solidFill>
                  <a:schemeClr val="bg1"/>
                </a:solidFill>
              </a:rPr>
              <a:t>Terjola</a:t>
            </a:r>
            <a:r>
              <a:rPr lang="ka-GE" b="1" dirty="0">
                <a:solidFill>
                  <a:schemeClr val="bg1"/>
                </a:solidFill>
              </a:rPr>
              <a:t> 17</a:t>
            </a:r>
          </a:p>
        </p:txBody>
      </p:sp>
    </p:spTree>
    <p:extLst>
      <p:ext uri="{BB962C8B-B14F-4D97-AF65-F5344CB8AC3E}">
        <p14:creationId xmlns:p14="http://schemas.microsoft.com/office/powerpoint/2010/main" val="39633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1"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grpId="1"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par>
                                <p:cTn id="28" presetID="21" presetClass="entr" presetSubtype="1" fill="hold" grpId="1"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1"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1" animBg="1"/>
      <p:bldP spid="5" grpId="1" animBg="1"/>
      <p:bldP spid="6" grpId="0" animBg="1"/>
      <p:bldP spid="7" grpId="0" animBg="1"/>
      <p:bldP spid="8" grpId="0" animBg="1"/>
      <p:bldP spid="9" grpId="0" animBg="1"/>
      <p:bldP spid="10" grpId="1" animBg="1"/>
      <p:bldP spid="11" grpId="1" animBg="1"/>
      <p:bldP spid="12" grpId="1" animBg="1"/>
      <p:bldP spid="13" grpId="1"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6CFB8D2-6155-4A97-ADBF-444C806A6CE5}"/>
              </a:ext>
            </a:extLst>
          </p:cNvPr>
          <p:cNvGraphicFramePr>
            <a:graphicFrameLocks noGrp="1"/>
          </p:cNvGraphicFramePr>
          <p:nvPr>
            <p:extLst>
              <p:ext uri="{D42A27DB-BD31-4B8C-83A1-F6EECF244321}">
                <p14:modId xmlns:p14="http://schemas.microsoft.com/office/powerpoint/2010/main" val="1961911380"/>
              </p:ext>
            </p:extLst>
          </p:nvPr>
        </p:nvGraphicFramePr>
        <p:xfrm>
          <a:off x="357809" y="217169"/>
          <a:ext cx="11310652" cy="6423661"/>
        </p:xfrm>
        <a:graphic>
          <a:graphicData uri="http://schemas.openxmlformats.org/drawingml/2006/table">
            <a:tbl>
              <a:tblPr/>
              <a:tblGrid>
                <a:gridCol w="2826594">
                  <a:extLst>
                    <a:ext uri="{9D8B030D-6E8A-4147-A177-3AD203B41FA5}">
                      <a16:colId xmlns:a16="http://schemas.microsoft.com/office/drawing/2014/main" val="542348201"/>
                    </a:ext>
                  </a:extLst>
                </a:gridCol>
                <a:gridCol w="1826481">
                  <a:extLst>
                    <a:ext uri="{9D8B030D-6E8A-4147-A177-3AD203B41FA5}">
                      <a16:colId xmlns:a16="http://schemas.microsoft.com/office/drawing/2014/main" val="3537371568"/>
                    </a:ext>
                  </a:extLst>
                </a:gridCol>
                <a:gridCol w="2744627">
                  <a:extLst>
                    <a:ext uri="{9D8B030D-6E8A-4147-A177-3AD203B41FA5}">
                      <a16:colId xmlns:a16="http://schemas.microsoft.com/office/drawing/2014/main" val="2306304567"/>
                    </a:ext>
                  </a:extLst>
                </a:gridCol>
                <a:gridCol w="1390858">
                  <a:extLst>
                    <a:ext uri="{9D8B030D-6E8A-4147-A177-3AD203B41FA5}">
                      <a16:colId xmlns:a16="http://schemas.microsoft.com/office/drawing/2014/main" val="3656152131"/>
                    </a:ext>
                  </a:extLst>
                </a:gridCol>
                <a:gridCol w="1261046">
                  <a:extLst>
                    <a:ext uri="{9D8B030D-6E8A-4147-A177-3AD203B41FA5}">
                      <a16:colId xmlns:a16="http://schemas.microsoft.com/office/drawing/2014/main" val="4052477895"/>
                    </a:ext>
                  </a:extLst>
                </a:gridCol>
                <a:gridCol w="1261046">
                  <a:extLst>
                    <a:ext uri="{9D8B030D-6E8A-4147-A177-3AD203B41FA5}">
                      <a16:colId xmlns:a16="http://schemas.microsoft.com/office/drawing/2014/main" val="183636193"/>
                    </a:ext>
                  </a:extLst>
                </a:gridCol>
              </a:tblGrid>
              <a:tr h="0">
                <a:tc gridSpan="6">
                  <a:txBody>
                    <a:bodyPr/>
                    <a:lstStyle/>
                    <a:p>
                      <a:pPr algn="ctr" fontAlgn="b"/>
                      <a:r>
                        <a:rPr lang="en-US" sz="2400" b="0" i="0" u="none" strike="noStrike" dirty="0">
                          <a:solidFill>
                            <a:srgbClr val="000000"/>
                          </a:solidFill>
                          <a:effectLst/>
                          <a:latin typeface="Sylfaen" panose="010A0502050306030303" pitchFamily="18" charset="0"/>
                        </a:rPr>
                        <a:t>Number of MH hospital Beds across the Regions</a:t>
                      </a:r>
                      <a:endParaRPr lang="ka-GE" sz="2400" b="0" i="0" u="none" strike="noStrike" dirty="0">
                        <a:solidFill>
                          <a:srgbClr val="000000"/>
                        </a:solidFill>
                        <a:effectLst/>
                        <a:latin typeface="Sylfaen" panose="010A0502050306030303" pitchFamily="18"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999196694"/>
                  </a:ext>
                </a:extLst>
              </a:tr>
              <a:tr h="533400">
                <a:tc rowSpan="2">
                  <a:txBody>
                    <a:bodyPr/>
                    <a:lstStyle/>
                    <a:p>
                      <a:pPr algn="ctr" fontAlgn="t"/>
                      <a:r>
                        <a:rPr lang="en-US" sz="2400" b="1" i="0" u="none" strike="noStrike" dirty="0">
                          <a:solidFill>
                            <a:srgbClr val="FFFFFF"/>
                          </a:solidFill>
                          <a:effectLst/>
                          <a:latin typeface="Sylfaen" panose="010A0502050306030303" pitchFamily="18" charset="0"/>
                        </a:rPr>
                        <a:t>Region</a:t>
                      </a:r>
                      <a:endParaRPr lang="ka-GE" sz="2400" b="1" i="0" u="none" strike="noStrike" dirty="0">
                        <a:solidFill>
                          <a:srgbClr val="FFFFFF"/>
                        </a:solidFill>
                        <a:effectLst/>
                        <a:latin typeface="Sylfaen" panose="010A0502050306030303" pitchFamily="18" charset="0"/>
                      </a:endParaRPr>
                    </a:p>
                  </a:txBody>
                  <a:tcPr marL="5443" marR="5443" marT="54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rowSpan="2">
                  <a:txBody>
                    <a:bodyPr/>
                    <a:lstStyle/>
                    <a:p>
                      <a:pPr algn="ctr" fontAlgn="t"/>
                      <a:r>
                        <a:rPr lang="en-US" sz="2400" b="1" i="0" u="none" strike="noStrike" dirty="0">
                          <a:solidFill>
                            <a:srgbClr val="FFFFFF"/>
                          </a:solidFill>
                          <a:effectLst/>
                          <a:latin typeface="Sylfaen" panose="010A0502050306030303" pitchFamily="18" charset="0"/>
                        </a:rPr>
                        <a:t>Population</a:t>
                      </a:r>
                      <a:endParaRPr lang="ka-GE" sz="2400" b="1" i="0" u="none" strike="noStrike" dirty="0">
                        <a:solidFill>
                          <a:srgbClr val="FFFFFF"/>
                        </a:solidFill>
                        <a:effectLst/>
                        <a:latin typeface="Sylfaen" panose="010A0502050306030303" pitchFamily="18" charset="0"/>
                      </a:endParaRPr>
                    </a:p>
                  </a:txBody>
                  <a:tcPr marL="5443" marR="5443" marT="54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rowSpan="2">
                  <a:txBody>
                    <a:bodyPr/>
                    <a:lstStyle/>
                    <a:p>
                      <a:pPr algn="ctr" fontAlgn="t"/>
                      <a:r>
                        <a:rPr lang="en-US" sz="2400" b="1" i="0" u="none" strike="noStrike" dirty="0">
                          <a:solidFill>
                            <a:srgbClr val="FFFFFF"/>
                          </a:solidFill>
                          <a:effectLst/>
                          <a:latin typeface="Sylfaen" panose="010A0502050306030303" pitchFamily="18" charset="0"/>
                        </a:rPr>
                        <a:t>Current N of beds</a:t>
                      </a:r>
                      <a:endParaRPr lang="ka-GE" sz="2400" b="1" i="0" u="none" strike="noStrike" dirty="0">
                        <a:solidFill>
                          <a:srgbClr val="FFFFFF"/>
                        </a:solidFill>
                        <a:effectLst/>
                        <a:latin typeface="Sylfaen" panose="010A0502050306030303" pitchFamily="18" charset="0"/>
                      </a:endParaRPr>
                    </a:p>
                  </a:txBody>
                  <a:tcPr marL="5443" marR="5443" marT="54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gridSpan="3">
                  <a:txBody>
                    <a:bodyPr/>
                    <a:lstStyle/>
                    <a:p>
                      <a:pPr algn="ctr" fontAlgn="t"/>
                      <a:r>
                        <a:rPr lang="en-US" sz="2400" b="1" i="0" u="none" strike="noStrike" dirty="0">
                          <a:solidFill>
                            <a:srgbClr val="FFFFFF"/>
                          </a:solidFill>
                          <a:effectLst/>
                          <a:latin typeface="Sylfaen" panose="010A0502050306030303" pitchFamily="18" charset="0"/>
                        </a:rPr>
                        <a:t>Recommended N of beds</a:t>
                      </a:r>
                      <a:endParaRPr lang="ka-GE" sz="2400" b="1" i="0" u="none" strike="noStrike" dirty="0">
                        <a:solidFill>
                          <a:srgbClr val="FFFFFF"/>
                        </a:solidFill>
                        <a:effectLst/>
                        <a:latin typeface="Sylfaen" panose="010A0502050306030303" pitchFamily="18" charset="0"/>
                      </a:endParaRPr>
                    </a:p>
                  </a:txBody>
                  <a:tcPr marL="5443" marR="5443" marT="54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1404914376"/>
                  </a:ext>
                </a:extLst>
              </a:tr>
              <a:tr h="702310">
                <a:tc vMerge="1">
                  <a:txBody>
                    <a:bodyPr/>
                    <a:lstStyle/>
                    <a:p>
                      <a:endParaRPr lang="ka-GE"/>
                    </a:p>
                  </a:txBody>
                  <a:tcPr/>
                </a:tc>
                <a:tc vMerge="1">
                  <a:txBody>
                    <a:bodyPr/>
                    <a:lstStyle/>
                    <a:p>
                      <a:endParaRPr lang="ka-GE"/>
                    </a:p>
                  </a:txBody>
                  <a:tcPr/>
                </a:tc>
                <a:tc vMerge="1">
                  <a:txBody>
                    <a:bodyPr/>
                    <a:lstStyle/>
                    <a:p>
                      <a:endParaRPr lang="ka-GE"/>
                    </a:p>
                  </a:txBody>
                  <a:tcPr/>
                </a:tc>
                <a:tc>
                  <a:txBody>
                    <a:bodyPr/>
                    <a:lstStyle/>
                    <a:p>
                      <a:pPr algn="ctr" fontAlgn="t"/>
                      <a:r>
                        <a:rPr lang="en-US" sz="2400" b="1" i="0" u="none" strike="noStrike" dirty="0">
                          <a:solidFill>
                            <a:srgbClr val="FFFFFF"/>
                          </a:solidFill>
                          <a:effectLst/>
                          <a:latin typeface="Sylfaen" panose="010A0502050306030303" pitchFamily="18" charset="0"/>
                        </a:rPr>
                        <a:t>Hospital</a:t>
                      </a:r>
                      <a:r>
                        <a:rPr lang="ka-GE" sz="2400" b="1" i="0" u="none" strike="noStrike" dirty="0">
                          <a:solidFill>
                            <a:srgbClr val="FFFFFF"/>
                          </a:solidFill>
                          <a:effectLst/>
                          <a:latin typeface="Sylfaen" panose="010A0502050306030303" pitchFamily="18" charset="0"/>
                        </a:rPr>
                        <a:t> 28/100000</a:t>
                      </a:r>
                    </a:p>
                  </a:txBody>
                  <a:tcPr marL="5443" marR="5443" marT="54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t"/>
                      <a:r>
                        <a:rPr lang="en-US" sz="2400" b="1" i="0" u="none" strike="noStrike" dirty="0">
                          <a:solidFill>
                            <a:srgbClr val="FFFFFF"/>
                          </a:solidFill>
                          <a:effectLst/>
                          <a:latin typeface="Sylfaen" panose="010A0502050306030303" pitchFamily="18" charset="0"/>
                        </a:rPr>
                        <a:t>Residential</a:t>
                      </a:r>
                      <a:r>
                        <a:rPr lang="ka-GE" sz="2400" b="1" i="0" u="none" strike="noStrike" dirty="0">
                          <a:solidFill>
                            <a:srgbClr val="FFFFFF"/>
                          </a:solidFill>
                          <a:effectLst/>
                          <a:latin typeface="Sylfaen" panose="010A0502050306030303" pitchFamily="18" charset="0"/>
                        </a:rPr>
                        <a:t> 12/100000</a:t>
                      </a:r>
                    </a:p>
                  </a:txBody>
                  <a:tcPr marL="5443" marR="5443" marT="54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t"/>
                      <a:r>
                        <a:rPr lang="en-US" sz="2400" b="1" i="0" u="none" strike="noStrike" dirty="0">
                          <a:solidFill>
                            <a:srgbClr val="FFFFFF"/>
                          </a:solidFill>
                          <a:effectLst/>
                          <a:latin typeface="Sylfaen" panose="010A0502050306030303" pitchFamily="18" charset="0"/>
                        </a:rPr>
                        <a:t>Total</a:t>
                      </a:r>
                      <a:endParaRPr lang="ka-GE" sz="2400" b="1" i="0" u="none" strike="noStrike" dirty="0">
                        <a:solidFill>
                          <a:srgbClr val="FFFFFF"/>
                        </a:solidFill>
                        <a:effectLst/>
                        <a:latin typeface="Sylfaen" panose="010A0502050306030303" pitchFamily="18" charset="0"/>
                      </a:endParaRPr>
                    </a:p>
                  </a:txBody>
                  <a:tcPr marL="5443" marR="5443" marT="54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4179943656"/>
                  </a:ext>
                </a:extLst>
              </a:tr>
              <a:tr h="337820">
                <a:tc>
                  <a:txBody>
                    <a:bodyPr/>
                    <a:lstStyle/>
                    <a:p>
                      <a:pPr algn="l" fontAlgn="ctr"/>
                      <a:r>
                        <a:rPr lang="en-US" sz="2400" b="1" i="0" u="none" strike="noStrike" dirty="0">
                          <a:solidFill>
                            <a:srgbClr val="000000"/>
                          </a:solidFill>
                          <a:effectLst/>
                          <a:latin typeface="Sylfaen" panose="010A0502050306030303" pitchFamily="18" charset="0"/>
                        </a:rPr>
                        <a:t>Tbilisi, </a:t>
                      </a:r>
                      <a:r>
                        <a:rPr lang="en-US" sz="2400" b="1" i="0" u="none" strike="noStrike" dirty="0" err="1">
                          <a:solidFill>
                            <a:srgbClr val="000000"/>
                          </a:solidFill>
                          <a:effectLst/>
                          <a:latin typeface="Sylfaen" panose="010A0502050306030303" pitchFamily="18" charset="0"/>
                        </a:rPr>
                        <a:t>Mckheta</a:t>
                      </a:r>
                      <a:r>
                        <a:rPr lang="en-US" sz="2400" b="1" i="0" u="none" strike="noStrike" dirty="0">
                          <a:solidFill>
                            <a:srgbClr val="000000"/>
                          </a:solidFill>
                          <a:effectLst/>
                          <a:latin typeface="Sylfaen" panose="010A0502050306030303" pitchFamily="18" charset="0"/>
                        </a:rPr>
                        <a:t> – </a:t>
                      </a:r>
                      <a:r>
                        <a:rPr lang="en-US" sz="2400" b="1" i="0" u="none" strike="noStrike" dirty="0" err="1">
                          <a:solidFill>
                            <a:srgbClr val="000000"/>
                          </a:solidFill>
                          <a:effectLst/>
                          <a:latin typeface="Sylfaen" panose="010A0502050306030303" pitchFamily="18" charset="0"/>
                        </a:rPr>
                        <a:t>Mtianeti</a:t>
                      </a:r>
                      <a:r>
                        <a:rPr lang="en-US" sz="2400" b="1" i="0" u="none" strike="noStrike" dirty="0">
                          <a:solidFill>
                            <a:srgbClr val="000000"/>
                          </a:solidFill>
                          <a:effectLst/>
                          <a:latin typeface="Sylfaen" panose="010A0502050306030303" pitchFamily="18" charset="0"/>
                        </a:rPr>
                        <a:t>, Kakheti</a:t>
                      </a:r>
                      <a:endParaRPr lang="ka-GE" sz="2400" b="1" i="0" u="none" strike="noStrike" dirty="0">
                        <a:solidFill>
                          <a:srgbClr val="000000"/>
                        </a:solidFill>
                        <a:effectLst/>
                        <a:latin typeface="Sylfaen" panose="010A0502050306030303"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1521873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361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426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183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609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06039852"/>
                  </a:ext>
                </a:extLst>
              </a:tr>
              <a:tr h="1072515">
                <a:tc>
                  <a:txBody>
                    <a:bodyPr/>
                    <a:lstStyle/>
                    <a:p>
                      <a:pPr algn="l" fontAlgn="ctr"/>
                      <a:r>
                        <a:rPr lang="en-US" sz="2400" b="0" i="0" u="none" strike="noStrike" dirty="0" err="1">
                          <a:solidFill>
                            <a:srgbClr val="000000"/>
                          </a:solidFill>
                          <a:effectLst/>
                          <a:latin typeface="Sylfaen" panose="010A0502050306030303" pitchFamily="18" charset="0"/>
                        </a:rPr>
                        <a:t>Imereti</a:t>
                      </a:r>
                      <a:r>
                        <a:rPr lang="en-US" sz="2400" b="0" i="0" u="none" strike="noStrike" dirty="0">
                          <a:solidFill>
                            <a:srgbClr val="000000"/>
                          </a:solidFill>
                          <a:effectLst/>
                          <a:latin typeface="Sylfaen" panose="010A0502050306030303" pitchFamily="18" charset="0"/>
                        </a:rPr>
                        <a:t>, </a:t>
                      </a:r>
                      <a:r>
                        <a:rPr lang="en-US" sz="2400" b="0" i="0" u="none" strike="noStrike" dirty="0" err="1">
                          <a:solidFill>
                            <a:srgbClr val="000000"/>
                          </a:solidFill>
                          <a:effectLst/>
                          <a:latin typeface="Sylfaen" panose="010A0502050306030303" pitchFamily="18" charset="0"/>
                        </a:rPr>
                        <a:t>Racha</a:t>
                      </a:r>
                      <a:r>
                        <a:rPr lang="en-US" sz="2400" b="0" i="0" u="none" strike="noStrike" dirty="0">
                          <a:solidFill>
                            <a:srgbClr val="000000"/>
                          </a:solidFill>
                          <a:effectLst/>
                          <a:latin typeface="Sylfaen" panose="010A0502050306030303" pitchFamily="18" charset="0"/>
                        </a:rPr>
                        <a:t> – </a:t>
                      </a:r>
                      <a:r>
                        <a:rPr lang="en-US" sz="2400" b="0" i="0" u="none" strike="noStrike" dirty="0" err="1">
                          <a:solidFill>
                            <a:srgbClr val="000000"/>
                          </a:solidFill>
                          <a:effectLst/>
                          <a:latin typeface="Sylfaen" panose="010A0502050306030303" pitchFamily="18" charset="0"/>
                        </a:rPr>
                        <a:t>Lechkhumi</a:t>
                      </a:r>
                      <a:r>
                        <a:rPr lang="en-US" sz="2400" b="0" i="0" u="none" strike="noStrike" dirty="0">
                          <a:solidFill>
                            <a:srgbClr val="000000"/>
                          </a:solidFill>
                          <a:effectLst/>
                          <a:latin typeface="Sylfaen" panose="010A0502050306030303" pitchFamily="18" charset="0"/>
                        </a:rPr>
                        <a:t>, </a:t>
                      </a:r>
                      <a:r>
                        <a:rPr lang="en-US" sz="2400" b="0" i="0" u="none" strike="noStrike" dirty="0" err="1">
                          <a:solidFill>
                            <a:srgbClr val="000000"/>
                          </a:solidFill>
                          <a:effectLst/>
                          <a:latin typeface="Sylfaen" panose="010A0502050306030303" pitchFamily="18" charset="0"/>
                        </a:rPr>
                        <a:t>Guria</a:t>
                      </a:r>
                      <a:r>
                        <a:rPr lang="en-US" sz="2400" b="0" i="0" u="none" strike="noStrike" dirty="0">
                          <a:solidFill>
                            <a:srgbClr val="000000"/>
                          </a:solidFill>
                          <a:effectLst/>
                          <a:latin typeface="Sylfaen" panose="010A0502050306030303" pitchFamily="18" charset="0"/>
                        </a:rPr>
                        <a:t>, Samegrelo, </a:t>
                      </a:r>
                      <a:r>
                        <a:rPr lang="en-US" sz="2400" b="0" i="0" u="none" strike="noStrike" dirty="0" err="1">
                          <a:solidFill>
                            <a:srgbClr val="000000"/>
                          </a:solidFill>
                          <a:effectLst/>
                          <a:latin typeface="Sylfaen" panose="010A0502050306030303" pitchFamily="18" charset="0"/>
                        </a:rPr>
                        <a:t>zemo</a:t>
                      </a:r>
                      <a:r>
                        <a:rPr lang="en-US" sz="2400" b="0" i="0" u="none" strike="noStrike" dirty="0">
                          <a:solidFill>
                            <a:srgbClr val="000000"/>
                          </a:solidFill>
                          <a:effectLst/>
                          <a:latin typeface="Sylfaen" panose="010A0502050306030303" pitchFamily="18" charset="0"/>
                        </a:rPr>
                        <a:t> </a:t>
                      </a:r>
                      <a:r>
                        <a:rPr lang="en-US" sz="2400" b="0" i="0" u="none" strike="noStrike" dirty="0" err="1">
                          <a:solidFill>
                            <a:srgbClr val="000000"/>
                          </a:solidFill>
                          <a:effectLst/>
                          <a:latin typeface="Sylfaen" panose="010A0502050306030303" pitchFamily="18" charset="0"/>
                        </a:rPr>
                        <a:t>Svaneti</a:t>
                      </a:r>
                      <a:endParaRPr lang="ka-GE" sz="2400" b="0" i="0" u="none" strike="noStrike" dirty="0">
                        <a:solidFill>
                          <a:srgbClr val="000000"/>
                        </a:solidFill>
                        <a:effectLst/>
                        <a:latin typeface="Sylfaen" panose="010A0502050306030303"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1010106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a-GE" sz="2400" b="1" i="0" u="none" strike="noStrike" dirty="0">
                          <a:solidFill>
                            <a:srgbClr val="000000"/>
                          </a:solidFill>
                          <a:effectLst/>
                          <a:latin typeface="Sylfaen" panose="010A0502050306030303" pitchFamily="18" charset="0"/>
                        </a:rPr>
                        <a:t>624</a:t>
                      </a:r>
                      <a:r>
                        <a:rPr lang="en-US" sz="2400" b="1" i="0" u="none" strike="noStrike" dirty="0">
                          <a:solidFill>
                            <a:srgbClr val="000000"/>
                          </a:solidFill>
                          <a:effectLst/>
                          <a:latin typeface="Sylfaen" panose="010A0502050306030303" pitchFamily="18" charset="0"/>
                        </a:rPr>
                        <a:t> </a:t>
                      </a:r>
                      <a:r>
                        <a:rPr lang="ka-GE" sz="2400" b="1" i="0" u="none" strike="noStrike" dirty="0">
                          <a:solidFill>
                            <a:srgbClr val="000000"/>
                          </a:solidFill>
                          <a:effectLst/>
                          <a:latin typeface="Sylfaen" panose="010A0502050306030303" pitchFamily="18" charset="0"/>
                        </a:rPr>
                        <a:t>(250 </a:t>
                      </a:r>
                      <a:r>
                        <a:rPr lang="en-US" sz="2400" b="1" i="0" u="none" strike="noStrike" dirty="0">
                          <a:solidFill>
                            <a:srgbClr val="000000"/>
                          </a:solidFill>
                          <a:effectLst/>
                          <a:latin typeface="Sylfaen" panose="010A0502050306030303" pitchFamily="18" charset="0"/>
                        </a:rPr>
                        <a:t>forensic,</a:t>
                      </a:r>
                      <a:r>
                        <a:rPr lang="ka-GE" sz="2400" b="1" i="0" u="none" strike="noStrike" dirty="0">
                          <a:solidFill>
                            <a:srgbClr val="000000"/>
                          </a:solidFill>
                          <a:effectLst/>
                          <a:latin typeface="Sylfaen" panose="010A0502050306030303" pitchFamily="18" charset="0"/>
                        </a:rPr>
                        <a:t> </a:t>
                      </a:r>
                      <a:endParaRPr lang="en-US" sz="2400" b="1" i="0" u="none" strike="noStrike" dirty="0">
                        <a:solidFill>
                          <a:srgbClr val="000000"/>
                        </a:solidFill>
                        <a:effectLst/>
                        <a:latin typeface="Sylfaen" panose="010A0502050306030303" pitchFamily="18" charset="0"/>
                      </a:endParaRPr>
                    </a:p>
                    <a:p>
                      <a:pPr algn="ctr" fontAlgn="ctr"/>
                      <a:r>
                        <a:rPr lang="en-US" sz="2400" b="1" i="0" u="none" strike="noStrike" dirty="0">
                          <a:solidFill>
                            <a:srgbClr val="000000"/>
                          </a:solidFill>
                          <a:effectLst/>
                          <a:latin typeface="Sylfaen" panose="010A0502050306030303" pitchFamily="18" charset="0"/>
                        </a:rPr>
                        <a:t>100 residential</a:t>
                      </a:r>
                      <a:r>
                        <a:rPr lang="ka-GE" sz="2400" b="1" i="0" u="none" strike="noStrike" dirty="0">
                          <a:solidFill>
                            <a:srgbClr val="000000"/>
                          </a:solidFill>
                          <a:effectLst/>
                          <a:latin typeface="Sylfaen" panose="010A0502050306030303" pitchFamily="18"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283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121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404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983238359"/>
                  </a:ext>
                </a:extLst>
              </a:tr>
              <a:tr h="544830">
                <a:tc>
                  <a:txBody>
                    <a:bodyPr/>
                    <a:lstStyle/>
                    <a:p>
                      <a:pPr algn="l" fontAlgn="ctr"/>
                      <a:r>
                        <a:rPr lang="en-US" sz="2400" b="1" i="0" u="none" strike="noStrike" dirty="0" err="1">
                          <a:solidFill>
                            <a:srgbClr val="000000"/>
                          </a:solidFill>
                          <a:effectLst/>
                          <a:latin typeface="Sylfaen" panose="010A0502050306030303" pitchFamily="18" charset="0"/>
                        </a:rPr>
                        <a:t>Samckhe</a:t>
                      </a:r>
                      <a:r>
                        <a:rPr lang="en-US" sz="2400" b="1" i="0" u="none" strike="noStrike" dirty="0">
                          <a:solidFill>
                            <a:srgbClr val="000000"/>
                          </a:solidFill>
                          <a:effectLst/>
                          <a:latin typeface="Sylfaen" panose="010A0502050306030303" pitchFamily="18" charset="0"/>
                        </a:rPr>
                        <a:t> – Javakheti, </a:t>
                      </a:r>
                      <a:r>
                        <a:rPr lang="en-US" sz="2400" b="1" i="0" u="none" strike="noStrike" dirty="0" err="1">
                          <a:solidFill>
                            <a:srgbClr val="000000"/>
                          </a:solidFill>
                          <a:effectLst/>
                          <a:latin typeface="Sylfaen" panose="010A0502050306030303" pitchFamily="18" charset="0"/>
                        </a:rPr>
                        <a:t>shida</a:t>
                      </a:r>
                      <a:r>
                        <a:rPr lang="en-US" sz="2400" b="1" i="0" u="none" strike="noStrike" dirty="0">
                          <a:solidFill>
                            <a:srgbClr val="000000"/>
                          </a:solidFill>
                          <a:effectLst/>
                          <a:latin typeface="Sylfaen" panose="010A0502050306030303" pitchFamily="18" charset="0"/>
                        </a:rPr>
                        <a:t> </a:t>
                      </a:r>
                      <a:r>
                        <a:rPr lang="en-US" sz="2400" b="1" i="0" u="none" strike="noStrike" dirty="0" err="1">
                          <a:solidFill>
                            <a:srgbClr val="000000"/>
                          </a:solidFill>
                          <a:effectLst/>
                          <a:latin typeface="Sylfaen" panose="010A0502050306030303" pitchFamily="18" charset="0"/>
                        </a:rPr>
                        <a:t>Kartli</a:t>
                      </a:r>
                      <a:r>
                        <a:rPr lang="en-US" sz="2400" b="1" i="0" u="none" strike="noStrike" dirty="0">
                          <a:solidFill>
                            <a:srgbClr val="000000"/>
                          </a:solidFill>
                          <a:effectLst/>
                          <a:latin typeface="Sylfaen" panose="010A0502050306030303" pitchFamily="18" charset="0"/>
                        </a:rPr>
                        <a:t>, </a:t>
                      </a:r>
                      <a:r>
                        <a:rPr lang="en-US" sz="2400" b="1" i="0" u="none" strike="noStrike" dirty="0" err="1">
                          <a:solidFill>
                            <a:srgbClr val="000000"/>
                          </a:solidFill>
                          <a:effectLst/>
                          <a:latin typeface="Sylfaen" panose="010A0502050306030303" pitchFamily="18" charset="0"/>
                        </a:rPr>
                        <a:t>kvemo</a:t>
                      </a:r>
                      <a:r>
                        <a:rPr lang="en-US" sz="2400" b="1" i="0" u="none" strike="noStrike" dirty="0">
                          <a:solidFill>
                            <a:srgbClr val="000000"/>
                          </a:solidFill>
                          <a:effectLst/>
                          <a:latin typeface="Sylfaen" panose="010A0502050306030303" pitchFamily="18" charset="0"/>
                        </a:rPr>
                        <a:t> </a:t>
                      </a:r>
                      <a:r>
                        <a:rPr lang="en-US" sz="2400" b="1" i="0" u="none" strike="noStrike" dirty="0" err="1">
                          <a:solidFill>
                            <a:srgbClr val="000000"/>
                          </a:solidFill>
                          <a:effectLst/>
                          <a:latin typeface="Sylfaen" panose="010A0502050306030303" pitchFamily="18" charset="0"/>
                        </a:rPr>
                        <a:t>Kartli</a:t>
                      </a:r>
                      <a:endParaRPr lang="ka-GE" sz="2400" b="1" i="0" u="none" strike="noStrike" dirty="0">
                        <a:solidFill>
                          <a:srgbClr val="000000"/>
                        </a:solidFill>
                        <a:effectLst/>
                        <a:latin typeface="Sylfaen" panose="010A0502050306030303"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847872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252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237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102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339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574714472"/>
                  </a:ext>
                </a:extLst>
              </a:tr>
              <a:tr h="365125">
                <a:tc>
                  <a:txBody>
                    <a:bodyPr/>
                    <a:lstStyle/>
                    <a:p>
                      <a:pPr algn="l" fontAlgn="ctr"/>
                      <a:r>
                        <a:rPr lang="en-US" sz="2400" b="1" i="0" u="none" strike="noStrike" dirty="0" err="1">
                          <a:solidFill>
                            <a:srgbClr val="000000"/>
                          </a:solidFill>
                          <a:effectLst/>
                          <a:latin typeface="Sylfaen" panose="010A0502050306030303" pitchFamily="18" charset="0"/>
                        </a:rPr>
                        <a:t>Ajara</a:t>
                      </a:r>
                      <a:r>
                        <a:rPr lang="en-US" sz="2400" b="1" i="0" u="none" strike="noStrike" dirty="0">
                          <a:solidFill>
                            <a:srgbClr val="000000"/>
                          </a:solidFill>
                          <a:effectLst/>
                          <a:latin typeface="Sylfaen" panose="010A0502050306030303" pitchFamily="18" charset="0"/>
                        </a:rPr>
                        <a:t>, </a:t>
                      </a:r>
                      <a:r>
                        <a:rPr lang="en-US" sz="2400" b="1" i="0" u="none" strike="noStrike" dirty="0" err="1">
                          <a:solidFill>
                            <a:srgbClr val="000000"/>
                          </a:solidFill>
                          <a:effectLst/>
                          <a:latin typeface="Sylfaen" panose="010A0502050306030303" pitchFamily="18" charset="0"/>
                        </a:rPr>
                        <a:t>Guria</a:t>
                      </a:r>
                      <a:endParaRPr lang="en-US" sz="2400" b="1" i="0" u="none" strike="noStrike" dirty="0">
                        <a:solidFill>
                          <a:srgbClr val="000000"/>
                        </a:solidFill>
                        <a:effectLst/>
                        <a:latin typeface="Sylfaen" panose="010A0502050306030303"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333953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a:solidFill>
                            <a:srgbClr val="000000"/>
                          </a:solidFill>
                          <a:effectLst/>
                          <a:latin typeface="Sylfaen" panose="010A0502050306030303" pitchFamily="18" charset="0"/>
                        </a:rPr>
                        <a:t>154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94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40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ka-GE" sz="2400" b="1" i="0" u="none" strike="noStrike" dirty="0">
                          <a:solidFill>
                            <a:srgbClr val="000000"/>
                          </a:solidFill>
                          <a:effectLst/>
                          <a:latin typeface="Sylfaen" panose="010A0502050306030303" pitchFamily="18" charset="0"/>
                        </a:rPr>
                        <a:t>134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852227568"/>
                  </a:ext>
                </a:extLst>
              </a:tr>
              <a:tr h="201930">
                <a:tc>
                  <a:txBody>
                    <a:bodyPr/>
                    <a:lstStyle/>
                    <a:p>
                      <a:pPr algn="l" fontAlgn="ctr"/>
                      <a:r>
                        <a:rPr lang="en-US" sz="2400" b="1" i="0" u="none" strike="noStrike" dirty="0">
                          <a:solidFill>
                            <a:srgbClr val="FFFFFF"/>
                          </a:solidFill>
                          <a:effectLst/>
                          <a:latin typeface="Sylfaen" panose="010A0502050306030303" pitchFamily="18" charset="0"/>
                        </a:rPr>
                        <a:t>Georgia</a:t>
                      </a:r>
                      <a:endParaRPr lang="ka-GE" sz="2400" b="1" i="0" u="none" strike="noStrike" dirty="0">
                        <a:solidFill>
                          <a:srgbClr val="FFFFFF"/>
                        </a:solidFill>
                        <a:effectLst/>
                        <a:latin typeface="Sylfaen" panose="010A0502050306030303"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ctr"/>
                      <a:r>
                        <a:rPr lang="ka-GE" sz="2400" b="1" i="0" u="none" strike="noStrike" dirty="0">
                          <a:solidFill>
                            <a:srgbClr val="FFFFFF"/>
                          </a:solidFill>
                          <a:effectLst/>
                          <a:latin typeface="Sylfaen" panose="010A0502050306030303" pitchFamily="18" charset="0"/>
                        </a:rPr>
                        <a:t>3713804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ctr"/>
                      <a:r>
                        <a:rPr lang="ka-GE" sz="2400" b="1" i="0" u="none" strike="noStrike" dirty="0">
                          <a:solidFill>
                            <a:srgbClr val="FFFFFF"/>
                          </a:solidFill>
                          <a:effectLst/>
                          <a:latin typeface="Sylfaen" panose="010A0502050306030303" pitchFamily="18" charset="0"/>
                        </a:rPr>
                        <a:t>1391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ctr"/>
                      <a:r>
                        <a:rPr lang="ka-GE" sz="2400" b="1" i="0" u="none" strike="noStrike" dirty="0">
                          <a:solidFill>
                            <a:srgbClr val="FFFFFF"/>
                          </a:solidFill>
                          <a:effectLst/>
                          <a:latin typeface="Sylfaen" panose="010A0502050306030303" pitchFamily="18" charset="0"/>
                        </a:rPr>
                        <a:t>1040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ctr"/>
                      <a:r>
                        <a:rPr lang="ka-GE" sz="2400" b="1" i="0" u="none" strike="noStrike" dirty="0">
                          <a:solidFill>
                            <a:srgbClr val="FFFFFF"/>
                          </a:solidFill>
                          <a:effectLst/>
                          <a:latin typeface="Sylfaen" panose="010A0502050306030303" pitchFamily="18" charset="0"/>
                        </a:rPr>
                        <a:t>446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r" fontAlgn="ctr"/>
                      <a:r>
                        <a:rPr lang="ka-GE" sz="2400" b="1" i="0" u="none" strike="noStrike" dirty="0">
                          <a:solidFill>
                            <a:srgbClr val="FFFFFF"/>
                          </a:solidFill>
                          <a:effectLst/>
                          <a:latin typeface="Sylfaen" panose="010A0502050306030303" pitchFamily="18" charset="0"/>
                        </a:rPr>
                        <a:t>1486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542945987"/>
                  </a:ext>
                </a:extLst>
              </a:tr>
            </a:tbl>
          </a:graphicData>
        </a:graphic>
      </p:graphicFrame>
    </p:spTree>
    <p:extLst>
      <p:ext uri="{BB962C8B-B14F-4D97-AF65-F5344CB8AC3E}">
        <p14:creationId xmlns:p14="http://schemas.microsoft.com/office/powerpoint/2010/main" val="88940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DD18D5-F361-4BF0-905A-25F2F7840A57}"/>
              </a:ext>
            </a:extLst>
          </p:cNvPr>
          <p:cNvGraphicFramePr>
            <a:graphicFrameLocks noGrp="1"/>
          </p:cNvGraphicFramePr>
          <p:nvPr>
            <p:extLst>
              <p:ext uri="{D42A27DB-BD31-4B8C-83A1-F6EECF244321}">
                <p14:modId xmlns:p14="http://schemas.microsoft.com/office/powerpoint/2010/main" val="3216279732"/>
              </p:ext>
            </p:extLst>
          </p:nvPr>
        </p:nvGraphicFramePr>
        <p:xfrm>
          <a:off x="63796" y="148864"/>
          <a:ext cx="12064408" cy="6482901"/>
        </p:xfrm>
        <a:graphic>
          <a:graphicData uri="http://schemas.openxmlformats.org/drawingml/2006/table">
            <a:tbl>
              <a:tblPr firstRow="1" firstCol="1" bandRow="1"/>
              <a:tblGrid>
                <a:gridCol w="1526465">
                  <a:extLst>
                    <a:ext uri="{9D8B030D-6E8A-4147-A177-3AD203B41FA5}">
                      <a16:colId xmlns:a16="http://schemas.microsoft.com/office/drawing/2014/main" val="910252178"/>
                    </a:ext>
                  </a:extLst>
                </a:gridCol>
                <a:gridCol w="2256182">
                  <a:extLst>
                    <a:ext uri="{9D8B030D-6E8A-4147-A177-3AD203B41FA5}">
                      <a16:colId xmlns:a16="http://schemas.microsoft.com/office/drawing/2014/main" val="3485265300"/>
                    </a:ext>
                  </a:extLst>
                </a:gridCol>
                <a:gridCol w="1252331">
                  <a:extLst>
                    <a:ext uri="{9D8B030D-6E8A-4147-A177-3AD203B41FA5}">
                      <a16:colId xmlns:a16="http://schemas.microsoft.com/office/drawing/2014/main" val="1956081400"/>
                    </a:ext>
                  </a:extLst>
                </a:gridCol>
                <a:gridCol w="1093692">
                  <a:extLst>
                    <a:ext uri="{9D8B030D-6E8A-4147-A177-3AD203B41FA5}">
                      <a16:colId xmlns:a16="http://schemas.microsoft.com/office/drawing/2014/main" val="2956713667"/>
                    </a:ext>
                  </a:extLst>
                </a:gridCol>
                <a:gridCol w="1090836">
                  <a:extLst>
                    <a:ext uri="{9D8B030D-6E8A-4147-A177-3AD203B41FA5}">
                      <a16:colId xmlns:a16="http://schemas.microsoft.com/office/drawing/2014/main" val="1259091545"/>
                    </a:ext>
                  </a:extLst>
                </a:gridCol>
                <a:gridCol w="1531089">
                  <a:extLst>
                    <a:ext uri="{9D8B030D-6E8A-4147-A177-3AD203B41FA5}">
                      <a16:colId xmlns:a16="http://schemas.microsoft.com/office/drawing/2014/main" val="896251210"/>
                    </a:ext>
                  </a:extLst>
                </a:gridCol>
                <a:gridCol w="1148316">
                  <a:extLst>
                    <a:ext uri="{9D8B030D-6E8A-4147-A177-3AD203B41FA5}">
                      <a16:colId xmlns:a16="http://schemas.microsoft.com/office/drawing/2014/main" val="3241760319"/>
                    </a:ext>
                  </a:extLst>
                </a:gridCol>
                <a:gridCol w="1031358">
                  <a:extLst>
                    <a:ext uri="{9D8B030D-6E8A-4147-A177-3AD203B41FA5}">
                      <a16:colId xmlns:a16="http://schemas.microsoft.com/office/drawing/2014/main" val="1761265786"/>
                    </a:ext>
                  </a:extLst>
                </a:gridCol>
                <a:gridCol w="1134139">
                  <a:extLst>
                    <a:ext uri="{9D8B030D-6E8A-4147-A177-3AD203B41FA5}">
                      <a16:colId xmlns:a16="http://schemas.microsoft.com/office/drawing/2014/main" val="3220200638"/>
                    </a:ext>
                  </a:extLst>
                </a:gridCol>
              </a:tblGrid>
              <a:tr h="233949">
                <a:tc gridSpan="9">
                  <a:txBody>
                    <a:bodyPr/>
                    <a:lstStyle/>
                    <a:p>
                      <a:pPr algn="ctr">
                        <a:lnSpc>
                          <a:spcPct val="107000"/>
                        </a:lnSpc>
                        <a:spcAft>
                          <a:spcPts val="800"/>
                        </a:spcAft>
                      </a:pPr>
                      <a:r>
                        <a:rPr lang="en-US" sz="2200" b="1" i="0" kern="1200" dirty="0">
                          <a:solidFill>
                            <a:schemeClr val="tx1"/>
                          </a:solidFill>
                          <a:effectLst/>
                          <a:latin typeface="+mn-lt"/>
                          <a:ea typeface="+mn-ea"/>
                          <a:cs typeface="+mn-cs"/>
                        </a:rPr>
                        <a:t>The average length of stay in hospitals, May 2018</a:t>
                      </a:r>
                      <a:endParaRPr lang="ka-GE"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451376736"/>
                  </a:ext>
                </a:extLst>
              </a:tr>
              <a:tr h="580661">
                <a:tc>
                  <a:txBody>
                    <a:bodyPr/>
                    <a:lstStyle/>
                    <a:p>
                      <a:pPr>
                        <a:lnSpc>
                          <a:spcPct val="107000"/>
                        </a:lnSpc>
                        <a:spcAft>
                          <a:spcPts val="0"/>
                        </a:spcAft>
                      </a:pPr>
                      <a:r>
                        <a:rPr lang="en-US" sz="2200" b="1" dirty="0" err="1">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Hoapital</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N of patients</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Acute </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3 </a:t>
                      </a:r>
                      <a:r>
                        <a:rPr lang="en-US"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months</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3 – 6 </a:t>
                      </a:r>
                      <a:r>
                        <a:rPr lang="en-US"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months</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More than 6 months</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DS: F70-74                    </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DS: F01-09</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22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Child and adolescent</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3056059010"/>
                  </a:ext>
                </a:extLst>
              </a:tr>
              <a:tr h="386041">
                <a:tc>
                  <a:txBody>
                    <a:bodyPr/>
                    <a:lstStyle/>
                    <a:p>
                      <a:pPr>
                        <a:lnSpc>
                          <a:spcPct val="107000"/>
                        </a:lnSpc>
                        <a:spcAft>
                          <a:spcPts val="0"/>
                        </a:spcAft>
                      </a:pPr>
                      <a:r>
                        <a:rPr lang="en-US" sz="2200" dirty="0" err="1">
                          <a:effectLst/>
                          <a:latin typeface="Sylfaen" panose="010A0502050306030303" pitchFamily="18" charset="0"/>
                          <a:ea typeface="Times New Roman" panose="02020603050405020304" pitchFamily="18" charset="0"/>
                          <a:cs typeface="Times New Roman" panose="02020603050405020304" pitchFamily="18" charset="0"/>
                        </a:rPr>
                        <a:t>Gldani</a:t>
                      </a:r>
                      <a:r>
                        <a:rPr lang="en-US" sz="22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17</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488377"/>
                  </a:ext>
                </a:extLst>
              </a:tr>
              <a:tr h="386041">
                <a:tc>
                  <a:txBody>
                    <a:bodyPr/>
                    <a:lstStyle/>
                    <a:p>
                      <a:pPr>
                        <a:lnSpc>
                          <a:spcPct val="107000"/>
                        </a:lnSpc>
                        <a:spcAft>
                          <a:spcPts val="0"/>
                        </a:spcAft>
                      </a:pPr>
                      <a:r>
                        <a:rPr lang="en-US" sz="2200" dirty="0">
                          <a:effectLst/>
                          <a:latin typeface="Sylfaen" panose="010A0502050306030303" pitchFamily="18" charset="0"/>
                          <a:ea typeface="Times New Roman" panose="02020603050405020304" pitchFamily="18" charset="0"/>
                          <a:cs typeface="Times New Roman" panose="02020603050405020304" pitchFamily="18" charset="0"/>
                        </a:rPr>
                        <a:t>MHPA</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4</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765561"/>
                  </a:ext>
                </a:extLst>
              </a:tr>
              <a:tr h="191420">
                <a:tc>
                  <a:txBody>
                    <a:bodyPr/>
                    <a:lstStyle/>
                    <a:p>
                      <a:pPr>
                        <a:lnSpc>
                          <a:spcPct val="107000"/>
                        </a:lnSpc>
                        <a:spcAft>
                          <a:spcPts val="0"/>
                        </a:spcAft>
                      </a:pPr>
                      <a:r>
                        <a:rPr lang="en-US" sz="2200" dirty="0">
                          <a:effectLst/>
                          <a:latin typeface="Sylfaen" panose="010A0502050306030303" pitchFamily="18" charset="0"/>
                          <a:ea typeface="Times New Roman" panose="02020603050405020304" pitchFamily="18" charset="0"/>
                          <a:cs typeface="Times New Roman" panose="02020603050405020304" pitchFamily="18" charset="0"/>
                        </a:rPr>
                        <a:t>N5</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7</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89534"/>
                  </a:ext>
                </a:extLst>
              </a:tr>
              <a:tr h="191420">
                <a:tc>
                  <a:txBody>
                    <a:bodyPr/>
                    <a:lstStyle/>
                    <a:p>
                      <a:pPr>
                        <a:lnSpc>
                          <a:spcPct val="107000"/>
                        </a:lnSpc>
                        <a:spcAft>
                          <a:spcPts val="0"/>
                        </a:spcAft>
                      </a:pPr>
                      <a:r>
                        <a:rPr lang="en-US" sz="2200" dirty="0">
                          <a:effectLst/>
                          <a:latin typeface="Sylfaen" panose="010A0502050306030303" pitchFamily="18" charset="0"/>
                          <a:ea typeface="Times New Roman" panose="02020603050405020304" pitchFamily="18" charset="0"/>
                          <a:cs typeface="Times New Roman" panose="02020603050405020304" pitchFamily="18" charset="0"/>
                        </a:rPr>
                        <a:t>Bokeria</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895174"/>
                  </a:ext>
                </a:extLst>
              </a:tr>
              <a:tr h="386041">
                <a:tc>
                  <a:txBody>
                    <a:bodyPr/>
                    <a:lstStyle/>
                    <a:p>
                      <a:pPr>
                        <a:lnSpc>
                          <a:spcPct val="107000"/>
                        </a:lnSpc>
                        <a:spcAft>
                          <a:spcPts val="0"/>
                        </a:spcAft>
                      </a:pPr>
                      <a:r>
                        <a:rPr lang="en-US" sz="2200" dirty="0">
                          <a:effectLst/>
                          <a:latin typeface="Sylfaen" panose="010A0502050306030303" pitchFamily="18" charset="0"/>
                          <a:ea typeface="Times New Roman" panose="02020603050405020304" pitchFamily="18" charset="0"/>
                          <a:cs typeface="Times New Roman" panose="02020603050405020304" pitchFamily="18" charset="0"/>
                        </a:rPr>
                        <a:t>Rustavi</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2</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018418"/>
                  </a:ext>
                </a:extLst>
              </a:tr>
              <a:tr h="137270">
                <a:tc>
                  <a:txBody>
                    <a:bodyPr/>
                    <a:lstStyle/>
                    <a:p>
                      <a:pPr>
                        <a:lnSpc>
                          <a:spcPct val="107000"/>
                        </a:lnSpc>
                        <a:spcAft>
                          <a:spcPts val="0"/>
                        </a:spcAft>
                      </a:pPr>
                      <a:r>
                        <a:rPr lang="en-US" sz="2200" dirty="0" err="1">
                          <a:effectLst/>
                          <a:latin typeface="Sylfaen" panose="010A0502050306030303" pitchFamily="18" charset="0"/>
                          <a:ea typeface="Times New Roman" panose="02020603050405020304" pitchFamily="18" charset="0"/>
                          <a:cs typeface="Times New Roman" panose="02020603050405020304" pitchFamily="18" charset="0"/>
                        </a:rPr>
                        <a:t>Bediani</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17</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9</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598234"/>
                  </a:ext>
                </a:extLst>
              </a:tr>
              <a:tr h="137270">
                <a:tc>
                  <a:txBody>
                    <a:bodyPr/>
                    <a:lstStyle/>
                    <a:p>
                      <a:pPr>
                        <a:lnSpc>
                          <a:spcPct val="107000"/>
                        </a:lnSpc>
                        <a:spcAft>
                          <a:spcPts val="0"/>
                        </a:spcAft>
                      </a:pPr>
                      <a:r>
                        <a:rPr lang="en-US" sz="2200" dirty="0">
                          <a:effectLst/>
                          <a:latin typeface="Sylfaen" panose="010A0502050306030303" pitchFamily="18" charset="0"/>
                          <a:ea typeface="Calibri" panose="020F0502020204030204" pitchFamily="34" charset="0"/>
                          <a:cs typeface="Times New Roman" panose="02020603050405020304" pitchFamily="18" charset="0"/>
                        </a:rPr>
                        <a:t>Surami</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968536"/>
                  </a:ext>
                </a:extLst>
              </a:tr>
              <a:tr h="386041">
                <a:tc>
                  <a:txBody>
                    <a:bodyPr/>
                    <a:lstStyle/>
                    <a:p>
                      <a:pPr>
                        <a:lnSpc>
                          <a:spcPct val="107000"/>
                        </a:lnSpc>
                        <a:spcAft>
                          <a:spcPts val="0"/>
                        </a:spcAft>
                      </a:pPr>
                      <a:r>
                        <a:rPr lang="en-US" sz="2200" dirty="0">
                          <a:effectLst/>
                          <a:latin typeface="Sylfaen" panose="010A0502050306030303" pitchFamily="18" charset="0"/>
                          <a:ea typeface="Times New Roman" panose="02020603050405020304" pitchFamily="18" charset="0"/>
                          <a:cs typeface="Times New Roman" panose="02020603050405020304" pitchFamily="18" charset="0"/>
                        </a:rPr>
                        <a:t>Kutaisi</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096996"/>
                  </a:ext>
                </a:extLst>
              </a:tr>
              <a:tr h="386041">
                <a:tc>
                  <a:txBody>
                    <a:bodyPr/>
                    <a:lstStyle/>
                    <a:p>
                      <a:pPr>
                        <a:lnSpc>
                          <a:spcPct val="107000"/>
                        </a:lnSpc>
                        <a:spcAft>
                          <a:spcPts val="0"/>
                        </a:spcAft>
                      </a:pPr>
                      <a:r>
                        <a:rPr lang="en-US" sz="2200" dirty="0">
                          <a:effectLst/>
                          <a:latin typeface="Sylfaen" panose="010A0502050306030303" pitchFamily="18" charset="0"/>
                          <a:ea typeface="Times New Roman" panose="02020603050405020304" pitchFamily="18" charset="0"/>
                          <a:cs typeface="Times New Roman" panose="02020603050405020304" pitchFamily="18" charset="0"/>
                        </a:rPr>
                        <a:t>Batumi</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8</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3</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164279"/>
                  </a:ext>
                </a:extLst>
              </a:tr>
              <a:tr h="677972">
                <a:tc>
                  <a:txBody>
                    <a:bodyPr/>
                    <a:lstStyle/>
                    <a:p>
                      <a:pPr>
                        <a:lnSpc>
                          <a:spcPct val="107000"/>
                        </a:lnSpc>
                        <a:spcAft>
                          <a:spcPts val="0"/>
                        </a:spcAft>
                      </a:pPr>
                      <a:r>
                        <a:rPr lang="en-US" sz="2200" dirty="0" err="1">
                          <a:effectLst/>
                          <a:latin typeface="Sylfaen" panose="010A0502050306030303" pitchFamily="18" charset="0"/>
                          <a:ea typeface="Times New Roman" panose="02020603050405020304" pitchFamily="18" charset="0"/>
                          <a:cs typeface="Times New Roman" panose="02020603050405020304" pitchFamily="18" charset="0"/>
                        </a:rPr>
                        <a:t>Khoni</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317</a:t>
                      </a:r>
                      <a:r>
                        <a:rPr lang="ka-GE" sz="2200" dirty="0">
                          <a:solidFill>
                            <a:srgbClr val="000000"/>
                          </a:solidFill>
                          <a:effectLst/>
                          <a:latin typeface="Sylfaen" panose="010A0502050306030303" pitchFamily="18" charset="0"/>
                          <a:ea typeface="Times New Roman" panose="02020603050405020304" pitchFamily="18" charset="0"/>
                          <a:cs typeface="Calibri" panose="020F0502020204030204" pitchFamily="34" charset="0"/>
                        </a:rPr>
                        <a:t> (100 </a:t>
                      </a:r>
                      <a:r>
                        <a:rPr lang="en-US" sz="2200" dirty="0">
                          <a:solidFill>
                            <a:srgbClr val="000000"/>
                          </a:solidFill>
                          <a:effectLst/>
                          <a:latin typeface="Sylfaen" panose="010A0502050306030303" pitchFamily="18" charset="0"/>
                          <a:ea typeface="Times New Roman" panose="02020603050405020304" pitchFamily="18" charset="0"/>
                          <a:cs typeface="Calibri" panose="020F0502020204030204" pitchFamily="34" charset="0"/>
                        </a:rPr>
                        <a:t>Residential</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a:t>
                      </a:r>
                      <a:r>
                        <a:rPr lang="ka-GE" sz="2200" dirty="0">
                          <a:solidFill>
                            <a:srgbClr val="000000"/>
                          </a:solidFill>
                          <a:effectLst/>
                          <a:latin typeface="Sylfaen" panose="010A0502050306030303" pitchFamily="18" charset="0"/>
                          <a:ea typeface="Times New Roman" panose="02020603050405020304" pitchFamily="18" charset="0"/>
                          <a:cs typeface="Calibri" panose="020F0502020204030204" pitchFamily="34" charset="0"/>
                        </a:rPr>
                        <a:t> (100 </a:t>
                      </a:r>
                      <a:r>
                        <a:rPr lang="en-US" sz="2200" dirty="0">
                          <a:solidFill>
                            <a:srgbClr val="000000"/>
                          </a:solidFill>
                          <a:effectLst/>
                          <a:latin typeface="Sylfaen" panose="010A0502050306030303" pitchFamily="18" charset="0"/>
                          <a:ea typeface="Times New Roman" panose="02020603050405020304" pitchFamily="18" charset="0"/>
                          <a:cs typeface="Calibri" panose="020F0502020204030204" pitchFamily="34" charset="0"/>
                        </a:rPr>
                        <a:t>Residential</a:t>
                      </a:r>
                      <a:r>
                        <a:rPr lang="ka-GE" sz="2200" dirty="0">
                          <a:solidFill>
                            <a:srgbClr val="000000"/>
                          </a:solidFill>
                          <a:effectLst/>
                          <a:latin typeface="Sylfaen" panose="010A0502050306030303" pitchFamily="18" charset="0"/>
                          <a:ea typeface="Times New Roman" panose="02020603050405020304" pitchFamily="18" charset="0"/>
                          <a:cs typeface="Calibri" panose="020F0502020204030204" pitchFamily="34" charset="0"/>
                        </a:rPr>
                        <a:t>)</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17</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4</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565546"/>
                  </a:ext>
                </a:extLst>
              </a:tr>
              <a:tr h="137270">
                <a:tc>
                  <a:txBody>
                    <a:bodyPr/>
                    <a:lstStyle/>
                    <a:p>
                      <a:pPr>
                        <a:lnSpc>
                          <a:spcPct val="107000"/>
                        </a:lnSpc>
                        <a:spcAft>
                          <a:spcPts val="0"/>
                        </a:spcAft>
                      </a:pPr>
                      <a:r>
                        <a:rPr lang="en-US" sz="2200" dirty="0" err="1">
                          <a:effectLst/>
                          <a:latin typeface="Sylfaen" panose="010A0502050306030303" pitchFamily="18" charset="0"/>
                          <a:ea typeface="Times New Roman" panose="02020603050405020304" pitchFamily="18" charset="0"/>
                          <a:cs typeface="Times New Roman" panose="02020603050405020304" pitchFamily="18" charset="0"/>
                        </a:rPr>
                        <a:t>Senaki</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2200" dirty="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dirty="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22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22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054120"/>
                  </a:ext>
                </a:extLst>
              </a:tr>
              <a:tr h="133902">
                <a:tc>
                  <a:txBody>
                    <a:bodyPr/>
                    <a:lstStyle/>
                    <a:p>
                      <a:pPr algn="l">
                        <a:lnSpc>
                          <a:spcPct val="107000"/>
                        </a:lnSpc>
                        <a:spcAft>
                          <a:spcPts val="0"/>
                        </a:spcAft>
                      </a:pPr>
                      <a:r>
                        <a:rPr lang="en-US"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Total</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1070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210</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269</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149</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442</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74</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26</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22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7</a:t>
                      </a:r>
                      <a:endParaRPr lang="ka-G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686458535"/>
                  </a:ext>
                </a:extLst>
              </a:tr>
            </a:tbl>
          </a:graphicData>
        </a:graphic>
      </p:graphicFrame>
    </p:spTree>
    <p:extLst>
      <p:ext uri="{BB962C8B-B14F-4D97-AF65-F5344CB8AC3E}">
        <p14:creationId xmlns:p14="http://schemas.microsoft.com/office/powerpoint/2010/main" val="143636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598D-6BE4-4148-923E-6D6016171206}"/>
              </a:ext>
            </a:extLst>
          </p:cNvPr>
          <p:cNvSpPr>
            <a:spLocks noGrp="1"/>
          </p:cNvSpPr>
          <p:nvPr>
            <p:ph type="title"/>
          </p:nvPr>
        </p:nvSpPr>
        <p:spPr>
          <a:xfrm>
            <a:off x="838200" y="365125"/>
            <a:ext cx="10515600" cy="414085"/>
          </a:xfrm>
        </p:spPr>
        <p:txBody>
          <a:bodyPr>
            <a:noAutofit/>
          </a:bodyPr>
          <a:lstStyle/>
          <a:p>
            <a:pPr algn="ctr"/>
            <a:r>
              <a:rPr lang="en-US" sz="3600" dirty="0"/>
              <a:t>Hospital Care</a:t>
            </a:r>
            <a:endParaRPr lang="ka-GE" sz="3600" dirty="0"/>
          </a:p>
        </p:txBody>
      </p:sp>
      <p:pic>
        <p:nvPicPr>
          <p:cNvPr id="3" name="Picture 2">
            <a:extLst>
              <a:ext uri="{FF2B5EF4-FFF2-40B4-BE49-F238E27FC236}">
                <a16:creationId xmlns:a16="http://schemas.microsoft.com/office/drawing/2014/main" id="{B62C1148-8A91-42AB-914C-92C378B0D7E6}"/>
              </a:ext>
            </a:extLst>
          </p:cNvPr>
          <p:cNvPicPr>
            <a:picLocks noChangeAspect="1"/>
          </p:cNvPicPr>
          <p:nvPr/>
        </p:nvPicPr>
        <p:blipFill>
          <a:blip r:embed="rId3"/>
          <a:stretch>
            <a:fillRect/>
          </a:stretch>
        </p:blipFill>
        <p:spPr>
          <a:xfrm>
            <a:off x="4040314" y="911602"/>
            <a:ext cx="4111370" cy="2460398"/>
          </a:xfrm>
          <a:prstGeom prst="rect">
            <a:avLst/>
          </a:prstGeom>
        </p:spPr>
      </p:pic>
      <p:pic>
        <p:nvPicPr>
          <p:cNvPr id="7" name="Picture 6">
            <a:extLst>
              <a:ext uri="{FF2B5EF4-FFF2-40B4-BE49-F238E27FC236}">
                <a16:creationId xmlns:a16="http://schemas.microsoft.com/office/drawing/2014/main" id="{CEE82669-D0BC-437A-8902-B5627813BFFC}"/>
              </a:ext>
            </a:extLst>
          </p:cNvPr>
          <p:cNvPicPr>
            <a:picLocks noChangeAspect="1"/>
          </p:cNvPicPr>
          <p:nvPr/>
        </p:nvPicPr>
        <p:blipFill>
          <a:blip r:embed="rId4"/>
          <a:stretch>
            <a:fillRect/>
          </a:stretch>
        </p:blipFill>
        <p:spPr>
          <a:xfrm>
            <a:off x="8466184" y="4651801"/>
            <a:ext cx="3533501" cy="981528"/>
          </a:xfrm>
          <a:prstGeom prst="rect">
            <a:avLst/>
          </a:prstGeom>
        </p:spPr>
      </p:pic>
      <p:sp>
        <p:nvSpPr>
          <p:cNvPr id="14" name="TextBox 13">
            <a:extLst>
              <a:ext uri="{FF2B5EF4-FFF2-40B4-BE49-F238E27FC236}">
                <a16:creationId xmlns:a16="http://schemas.microsoft.com/office/drawing/2014/main" id="{3076820A-FB19-4F0B-8E2E-4BFECB8C5917}"/>
              </a:ext>
            </a:extLst>
          </p:cNvPr>
          <p:cNvSpPr txBox="1"/>
          <p:nvPr/>
        </p:nvSpPr>
        <p:spPr>
          <a:xfrm>
            <a:off x="168632" y="3486001"/>
            <a:ext cx="4248388" cy="646331"/>
          </a:xfrm>
          <a:prstGeom prst="rect">
            <a:avLst/>
          </a:prstGeom>
          <a:noFill/>
        </p:spPr>
        <p:txBody>
          <a:bodyPr wrap="square" rtlCol="0">
            <a:spAutoFit/>
          </a:bodyPr>
          <a:lstStyle/>
          <a:p>
            <a:r>
              <a:rPr lang="en-US" dirty="0"/>
              <a:t>Community MN Centers (outpatient, CIS, Day care center, MT, acute beds</a:t>
            </a:r>
            <a:r>
              <a:rPr lang="ka-GE" dirty="0"/>
              <a:t>)</a:t>
            </a:r>
          </a:p>
        </p:txBody>
      </p:sp>
      <p:sp>
        <p:nvSpPr>
          <p:cNvPr id="15" name="TextBox 14">
            <a:extLst>
              <a:ext uri="{FF2B5EF4-FFF2-40B4-BE49-F238E27FC236}">
                <a16:creationId xmlns:a16="http://schemas.microsoft.com/office/drawing/2014/main" id="{D8272579-3427-477A-B6BB-9B35FAAD2003}"/>
              </a:ext>
            </a:extLst>
          </p:cNvPr>
          <p:cNvSpPr txBox="1"/>
          <p:nvPr/>
        </p:nvSpPr>
        <p:spPr>
          <a:xfrm>
            <a:off x="8023458" y="4081086"/>
            <a:ext cx="3583481" cy="369332"/>
          </a:xfrm>
          <a:prstGeom prst="rect">
            <a:avLst/>
          </a:prstGeom>
          <a:noFill/>
        </p:spPr>
        <p:txBody>
          <a:bodyPr wrap="none" rtlCol="0">
            <a:spAutoFit/>
          </a:bodyPr>
          <a:lstStyle/>
          <a:p>
            <a:r>
              <a:rPr lang="en-US" dirty="0"/>
              <a:t>Psychiatric beds in General hospitals</a:t>
            </a:r>
            <a:endParaRPr lang="ka-GE" dirty="0"/>
          </a:p>
        </p:txBody>
      </p:sp>
      <p:sp>
        <p:nvSpPr>
          <p:cNvPr id="16" name="TextBox 15">
            <a:extLst>
              <a:ext uri="{FF2B5EF4-FFF2-40B4-BE49-F238E27FC236}">
                <a16:creationId xmlns:a16="http://schemas.microsoft.com/office/drawing/2014/main" id="{A8473D71-31F4-40D1-8F23-735EFE3EE4B1}"/>
              </a:ext>
            </a:extLst>
          </p:cNvPr>
          <p:cNvSpPr txBox="1"/>
          <p:nvPr/>
        </p:nvSpPr>
        <p:spPr>
          <a:xfrm>
            <a:off x="4507490" y="4501664"/>
            <a:ext cx="3267490" cy="369332"/>
          </a:xfrm>
          <a:prstGeom prst="rect">
            <a:avLst/>
          </a:prstGeom>
          <a:noFill/>
        </p:spPr>
        <p:txBody>
          <a:bodyPr wrap="square" rtlCol="0">
            <a:spAutoFit/>
          </a:bodyPr>
          <a:lstStyle/>
          <a:p>
            <a:pPr algn="ctr"/>
            <a:r>
              <a:rPr lang="en-US" dirty="0"/>
              <a:t>Residential care</a:t>
            </a:r>
            <a:endParaRPr lang="ka-GE" dirty="0"/>
          </a:p>
        </p:txBody>
      </p:sp>
      <p:sp>
        <p:nvSpPr>
          <p:cNvPr id="24" name="Arrow: Down 23">
            <a:extLst>
              <a:ext uri="{FF2B5EF4-FFF2-40B4-BE49-F238E27FC236}">
                <a16:creationId xmlns:a16="http://schemas.microsoft.com/office/drawing/2014/main" id="{76F16E10-B70B-4DEF-99EF-80E85DBD3986}"/>
              </a:ext>
            </a:extLst>
          </p:cNvPr>
          <p:cNvSpPr/>
          <p:nvPr/>
        </p:nvSpPr>
        <p:spPr>
          <a:xfrm>
            <a:off x="5987143" y="3606354"/>
            <a:ext cx="217714" cy="287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30" name="Arrow: Down 29">
            <a:extLst>
              <a:ext uri="{FF2B5EF4-FFF2-40B4-BE49-F238E27FC236}">
                <a16:creationId xmlns:a16="http://schemas.microsoft.com/office/drawing/2014/main" id="{5E48A764-5F07-402C-8718-83041778B03B}"/>
              </a:ext>
            </a:extLst>
          </p:cNvPr>
          <p:cNvSpPr/>
          <p:nvPr/>
        </p:nvSpPr>
        <p:spPr>
          <a:xfrm rot="3096381">
            <a:off x="2289963" y="2240219"/>
            <a:ext cx="522514" cy="1287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31" name="Arrow: Down 30">
            <a:extLst>
              <a:ext uri="{FF2B5EF4-FFF2-40B4-BE49-F238E27FC236}">
                <a16:creationId xmlns:a16="http://schemas.microsoft.com/office/drawing/2014/main" id="{A128A19B-362D-47FA-8200-3D0D4973367E}"/>
              </a:ext>
            </a:extLst>
          </p:cNvPr>
          <p:cNvSpPr/>
          <p:nvPr/>
        </p:nvSpPr>
        <p:spPr>
          <a:xfrm rot="18769007">
            <a:off x="9031242" y="2293004"/>
            <a:ext cx="532673" cy="1244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pic>
        <p:nvPicPr>
          <p:cNvPr id="4" name="Picture 3">
            <a:extLst>
              <a:ext uri="{FF2B5EF4-FFF2-40B4-BE49-F238E27FC236}">
                <a16:creationId xmlns:a16="http://schemas.microsoft.com/office/drawing/2014/main" id="{DDE45378-161B-488F-8B7C-A30594FAED32}"/>
              </a:ext>
            </a:extLst>
          </p:cNvPr>
          <p:cNvPicPr>
            <a:picLocks noChangeAspect="1"/>
          </p:cNvPicPr>
          <p:nvPr/>
        </p:nvPicPr>
        <p:blipFill>
          <a:blip r:embed="rId5"/>
          <a:stretch>
            <a:fillRect/>
          </a:stretch>
        </p:blipFill>
        <p:spPr>
          <a:xfrm>
            <a:off x="585734" y="4840965"/>
            <a:ext cx="2690942" cy="1822896"/>
          </a:xfrm>
          <a:prstGeom prst="rect">
            <a:avLst/>
          </a:prstGeom>
        </p:spPr>
      </p:pic>
      <p:pic>
        <p:nvPicPr>
          <p:cNvPr id="6" name="Picture 5">
            <a:extLst>
              <a:ext uri="{FF2B5EF4-FFF2-40B4-BE49-F238E27FC236}">
                <a16:creationId xmlns:a16="http://schemas.microsoft.com/office/drawing/2014/main" id="{3192EB83-24FB-4628-AA09-0C02DD07F29C}"/>
              </a:ext>
            </a:extLst>
          </p:cNvPr>
          <p:cNvPicPr>
            <a:picLocks noChangeAspect="1"/>
          </p:cNvPicPr>
          <p:nvPr/>
        </p:nvPicPr>
        <p:blipFill>
          <a:blip r:embed="rId6"/>
          <a:stretch>
            <a:fillRect/>
          </a:stretch>
        </p:blipFill>
        <p:spPr>
          <a:xfrm>
            <a:off x="4772024" y="5010176"/>
            <a:ext cx="2647950" cy="1724025"/>
          </a:xfrm>
          <a:prstGeom prst="rect">
            <a:avLst/>
          </a:prstGeom>
        </p:spPr>
      </p:pic>
    </p:spTree>
    <p:extLst>
      <p:ext uri="{BB962C8B-B14F-4D97-AF65-F5344CB8AC3E}">
        <p14:creationId xmlns:p14="http://schemas.microsoft.com/office/powerpoint/2010/main" val="4676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4"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7CB9-BCD3-4A6C-B985-172219B16E69}"/>
              </a:ext>
            </a:extLst>
          </p:cNvPr>
          <p:cNvSpPr>
            <a:spLocks noGrp="1"/>
          </p:cNvSpPr>
          <p:nvPr>
            <p:ph type="title"/>
          </p:nvPr>
        </p:nvSpPr>
        <p:spPr/>
        <p:txBody>
          <a:bodyPr>
            <a:normAutofit/>
          </a:bodyPr>
          <a:lstStyle/>
          <a:p>
            <a:pPr algn="ctr"/>
            <a:r>
              <a:rPr lang="en-US" sz="3600" dirty="0"/>
              <a:t>High</a:t>
            </a:r>
            <a:r>
              <a:rPr lang="ka-GE" sz="3600" dirty="0"/>
              <a:t>, </a:t>
            </a:r>
            <a:r>
              <a:rPr lang="en-US" sz="3600" dirty="0"/>
              <a:t>Moderate and Low intensity MH services</a:t>
            </a:r>
            <a:endParaRPr lang="ka-GE" sz="3600" dirty="0"/>
          </a:p>
        </p:txBody>
      </p:sp>
      <p:sp>
        <p:nvSpPr>
          <p:cNvPr id="3" name="Content Placeholder 2">
            <a:extLst>
              <a:ext uri="{FF2B5EF4-FFF2-40B4-BE49-F238E27FC236}">
                <a16:creationId xmlns:a16="http://schemas.microsoft.com/office/drawing/2014/main" id="{9EDA0019-ABE0-4174-A2B9-1E4A48E60244}"/>
              </a:ext>
            </a:extLst>
          </p:cNvPr>
          <p:cNvSpPr>
            <a:spLocks noGrp="1"/>
          </p:cNvSpPr>
          <p:nvPr>
            <p:ph idx="1"/>
          </p:nvPr>
        </p:nvSpPr>
        <p:spPr>
          <a:xfrm>
            <a:off x="838200" y="1825625"/>
            <a:ext cx="11025554" cy="4762744"/>
          </a:xfrm>
        </p:spPr>
        <p:txBody>
          <a:bodyPr>
            <a:normAutofit fontScale="85000" lnSpcReduction="10000"/>
          </a:bodyPr>
          <a:lstStyle/>
          <a:p>
            <a:pPr>
              <a:lnSpc>
                <a:spcPct val="120000"/>
              </a:lnSpc>
              <a:spcBef>
                <a:spcPts val="0"/>
              </a:spcBef>
            </a:pPr>
            <a:r>
              <a:rPr lang="en-GB" dirty="0"/>
              <a:t>Serious mental illness – SMI -  </a:t>
            </a:r>
            <a:r>
              <a:rPr lang="en-US" dirty="0"/>
              <a:t>Serious mental illness (SMI) is defined as a mental, behavioral, or emotional disorder resulting in serious functional impairment, which substantially interferes with or limits one or more major life activities (NIMH). </a:t>
            </a:r>
          </a:p>
          <a:p>
            <a:pPr>
              <a:lnSpc>
                <a:spcPct val="120000"/>
              </a:lnSpc>
              <a:spcBef>
                <a:spcPts val="0"/>
              </a:spcBef>
            </a:pPr>
            <a:endParaRPr lang="en-US" dirty="0"/>
          </a:p>
          <a:p>
            <a:pPr>
              <a:lnSpc>
                <a:spcPct val="120000"/>
              </a:lnSpc>
              <a:spcBef>
                <a:spcPts val="0"/>
              </a:spcBef>
            </a:pPr>
            <a:r>
              <a:rPr lang="en-US" dirty="0"/>
              <a:t>SMI rate - 4% S AMHSA, WHO – 3.3%</a:t>
            </a:r>
            <a:endParaRPr lang="ka-GE" dirty="0"/>
          </a:p>
          <a:p>
            <a:pPr>
              <a:lnSpc>
                <a:spcPct val="120000"/>
              </a:lnSpc>
              <a:spcBef>
                <a:spcPts val="0"/>
              </a:spcBef>
            </a:pPr>
            <a:endParaRPr lang="ka-GE" dirty="0"/>
          </a:p>
          <a:p>
            <a:pPr>
              <a:lnSpc>
                <a:spcPct val="120000"/>
              </a:lnSpc>
              <a:spcBef>
                <a:spcPts val="0"/>
              </a:spcBef>
            </a:pPr>
            <a:r>
              <a:rPr lang="en-US" dirty="0"/>
              <a:t>3 % of the population of Georgia  </a:t>
            </a:r>
            <a:r>
              <a:rPr lang="ka-GE" dirty="0"/>
              <a:t>114 100 </a:t>
            </a:r>
            <a:r>
              <a:rPr lang="en-US" dirty="0"/>
              <a:t>(3.717 million)</a:t>
            </a:r>
            <a:endParaRPr lang="ka-GE" dirty="0"/>
          </a:p>
          <a:p>
            <a:pPr marL="0" indent="0">
              <a:lnSpc>
                <a:spcPct val="120000"/>
              </a:lnSpc>
              <a:spcBef>
                <a:spcPts val="0"/>
              </a:spcBef>
              <a:buNone/>
            </a:pPr>
            <a:endParaRPr lang="ka-GE" dirty="0"/>
          </a:p>
          <a:p>
            <a:pPr>
              <a:lnSpc>
                <a:spcPct val="120000"/>
              </a:lnSpc>
              <a:spcBef>
                <a:spcPts val="0"/>
              </a:spcBef>
            </a:pPr>
            <a:r>
              <a:rPr lang="en-US" dirty="0"/>
              <a:t>At least</a:t>
            </a:r>
            <a:r>
              <a:rPr lang="ka-GE" dirty="0"/>
              <a:t> 4% - </a:t>
            </a:r>
            <a:r>
              <a:rPr lang="en-US" dirty="0"/>
              <a:t>needs treatment in moderate or high intensity services </a:t>
            </a:r>
            <a:endParaRPr lang="ka-GE" dirty="0"/>
          </a:p>
          <a:p>
            <a:endParaRPr lang="ka-GE" dirty="0"/>
          </a:p>
        </p:txBody>
      </p:sp>
    </p:spTree>
    <p:extLst>
      <p:ext uri="{BB962C8B-B14F-4D97-AF65-F5344CB8AC3E}">
        <p14:creationId xmlns:p14="http://schemas.microsoft.com/office/powerpoint/2010/main" val="126939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9383-9573-4DA2-900D-7F1C4DC0975E}"/>
              </a:ext>
            </a:extLst>
          </p:cNvPr>
          <p:cNvSpPr>
            <a:spLocks noGrp="1"/>
          </p:cNvSpPr>
          <p:nvPr>
            <p:ph type="title"/>
          </p:nvPr>
        </p:nvSpPr>
        <p:spPr>
          <a:xfrm>
            <a:off x="265814" y="109832"/>
            <a:ext cx="11087986" cy="1325563"/>
          </a:xfrm>
        </p:spPr>
        <p:txBody>
          <a:bodyPr>
            <a:normAutofit/>
          </a:bodyPr>
          <a:lstStyle/>
          <a:p>
            <a:pPr algn="ctr"/>
            <a:r>
              <a:rPr lang="en-US" sz="2800" dirty="0"/>
              <a:t>High, Moderate and Low intensity MH services</a:t>
            </a:r>
            <a:endParaRPr lang="ka-GE" sz="2800" dirty="0"/>
          </a:p>
        </p:txBody>
      </p:sp>
      <p:graphicFrame>
        <p:nvGraphicFramePr>
          <p:cNvPr id="4" name="Content Placeholder 3">
            <a:extLst>
              <a:ext uri="{FF2B5EF4-FFF2-40B4-BE49-F238E27FC236}">
                <a16:creationId xmlns:a16="http://schemas.microsoft.com/office/drawing/2014/main" id="{A0837E8C-5F3F-499D-81B7-8BC24775BDD3}"/>
              </a:ext>
            </a:extLst>
          </p:cNvPr>
          <p:cNvGraphicFramePr>
            <a:graphicFrameLocks noGrp="1"/>
          </p:cNvGraphicFramePr>
          <p:nvPr>
            <p:ph idx="1"/>
            <p:extLst>
              <p:ext uri="{D42A27DB-BD31-4B8C-83A1-F6EECF244321}">
                <p14:modId xmlns:p14="http://schemas.microsoft.com/office/powerpoint/2010/main" val="3989988155"/>
              </p:ext>
            </p:extLst>
          </p:nvPr>
        </p:nvGraphicFramePr>
        <p:xfrm>
          <a:off x="350874" y="1286540"/>
          <a:ext cx="11727711" cy="5252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48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3D081E9-45A0-43EB-A417-910D3533AE58}"/>
              </a:ext>
            </a:extLst>
          </p:cNvPr>
          <p:cNvGraphicFramePr>
            <a:graphicFrameLocks noGrp="1"/>
          </p:cNvGraphicFramePr>
          <p:nvPr>
            <p:extLst>
              <p:ext uri="{D42A27DB-BD31-4B8C-83A1-F6EECF244321}">
                <p14:modId xmlns:p14="http://schemas.microsoft.com/office/powerpoint/2010/main" val="1839054920"/>
              </p:ext>
            </p:extLst>
          </p:nvPr>
        </p:nvGraphicFramePr>
        <p:xfrm>
          <a:off x="241849" y="0"/>
          <a:ext cx="11708302" cy="6291431"/>
        </p:xfrm>
        <a:graphic>
          <a:graphicData uri="http://schemas.openxmlformats.org/drawingml/2006/table">
            <a:tbl>
              <a:tblPr firstRow="1" firstCol="1" bandRow="1"/>
              <a:tblGrid>
                <a:gridCol w="1715962">
                  <a:extLst>
                    <a:ext uri="{9D8B030D-6E8A-4147-A177-3AD203B41FA5}">
                      <a16:colId xmlns:a16="http://schemas.microsoft.com/office/drawing/2014/main" val="2526193103"/>
                    </a:ext>
                  </a:extLst>
                </a:gridCol>
                <a:gridCol w="994726">
                  <a:extLst>
                    <a:ext uri="{9D8B030D-6E8A-4147-A177-3AD203B41FA5}">
                      <a16:colId xmlns:a16="http://schemas.microsoft.com/office/drawing/2014/main" val="772538089"/>
                    </a:ext>
                  </a:extLst>
                </a:gridCol>
                <a:gridCol w="836603">
                  <a:extLst>
                    <a:ext uri="{9D8B030D-6E8A-4147-A177-3AD203B41FA5}">
                      <a16:colId xmlns:a16="http://schemas.microsoft.com/office/drawing/2014/main" val="2273809998"/>
                    </a:ext>
                  </a:extLst>
                </a:gridCol>
                <a:gridCol w="923732">
                  <a:extLst>
                    <a:ext uri="{9D8B030D-6E8A-4147-A177-3AD203B41FA5}">
                      <a16:colId xmlns:a16="http://schemas.microsoft.com/office/drawing/2014/main" val="1511366362"/>
                    </a:ext>
                  </a:extLst>
                </a:gridCol>
                <a:gridCol w="427579">
                  <a:extLst>
                    <a:ext uri="{9D8B030D-6E8A-4147-A177-3AD203B41FA5}">
                      <a16:colId xmlns:a16="http://schemas.microsoft.com/office/drawing/2014/main" val="349646123"/>
                    </a:ext>
                  </a:extLst>
                </a:gridCol>
                <a:gridCol w="923732">
                  <a:extLst>
                    <a:ext uri="{9D8B030D-6E8A-4147-A177-3AD203B41FA5}">
                      <a16:colId xmlns:a16="http://schemas.microsoft.com/office/drawing/2014/main" val="3124871185"/>
                    </a:ext>
                  </a:extLst>
                </a:gridCol>
                <a:gridCol w="124896">
                  <a:extLst>
                    <a:ext uri="{9D8B030D-6E8A-4147-A177-3AD203B41FA5}">
                      <a16:colId xmlns:a16="http://schemas.microsoft.com/office/drawing/2014/main" val="989730276"/>
                    </a:ext>
                  </a:extLst>
                </a:gridCol>
                <a:gridCol w="124896">
                  <a:extLst>
                    <a:ext uri="{9D8B030D-6E8A-4147-A177-3AD203B41FA5}">
                      <a16:colId xmlns:a16="http://schemas.microsoft.com/office/drawing/2014/main" val="1331662166"/>
                    </a:ext>
                  </a:extLst>
                </a:gridCol>
                <a:gridCol w="923732">
                  <a:extLst>
                    <a:ext uri="{9D8B030D-6E8A-4147-A177-3AD203B41FA5}">
                      <a16:colId xmlns:a16="http://schemas.microsoft.com/office/drawing/2014/main" val="2011698670"/>
                    </a:ext>
                  </a:extLst>
                </a:gridCol>
                <a:gridCol w="124896">
                  <a:extLst>
                    <a:ext uri="{9D8B030D-6E8A-4147-A177-3AD203B41FA5}">
                      <a16:colId xmlns:a16="http://schemas.microsoft.com/office/drawing/2014/main" val="1310627777"/>
                    </a:ext>
                  </a:extLst>
                </a:gridCol>
                <a:gridCol w="723516">
                  <a:extLst>
                    <a:ext uri="{9D8B030D-6E8A-4147-A177-3AD203B41FA5}">
                      <a16:colId xmlns:a16="http://schemas.microsoft.com/office/drawing/2014/main" val="1652062530"/>
                    </a:ext>
                  </a:extLst>
                </a:gridCol>
                <a:gridCol w="859098">
                  <a:extLst>
                    <a:ext uri="{9D8B030D-6E8A-4147-A177-3AD203B41FA5}">
                      <a16:colId xmlns:a16="http://schemas.microsoft.com/office/drawing/2014/main" val="1817076544"/>
                    </a:ext>
                  </a:extLst>
                </a:gridCol>
                <a:gridCol w="536713">
                  <a:extLst>
                    <a:ext uri="{9D8B030D-6E8A-4147-A177-3AD203B41FA5}">
                      <a16:colId xmlns:a16="http://schemas.microsoft.com/office/drawing/2014/main" val="696040187"/>
                    </a:ext>
                  </a:extLst>
                </a:gridCol>
                <a:gridCol w="347422">
                  <a:extLst>
                    <a:ext uri="{9D8B030D-6E8A-4147-A177-3AD203B41FA5}">
                      <a16:colId xmlns:a16="http://schemas.microsoft.com/office/drawing/2014/main" val="4135194567"/>
                    </a:ext>
                  </a:extLst>
                </a:gridCol>
                <a:gridCol w="487465">
                  <a:extLst>
                    <a:ext uri="{9D8B030D-6E8A-4147-A177-3AD203B41FA5}">
                      <a16:colId xmlns:a16="http://schemas.microsoft.com/office/drawing/2014/main" val="186044370"/>
                    </a:ext>
                  </a:extLst>
                </a:gridCol>
                <a:gridCol w="562365">
                  <a:extLst>
                    <a:ext uri="{9D8B030D-6E8A-4147-A177-3AD203B41FA5}">
                      <a16:colId xmlns:a16="http://schemas.microsoft.com/office/drawing/2014/main" val="200063322"/>
                    </a:ext>
                  </a:extLst>
                </a:gridCol>
                <a:gridCol w="946073">
                  <a:extLst>
                    <a:ext uri="{9D8B030D-6E8A-4147-A177-3AD203B41FA5}">
                      <a16:colId xmlns:a16="http://schemas.microsoft.com/office/drawing/2014/main" val="2746572935"/>
                    </a:ext>
                  </a:extLst>
                </a:gridCol>
                <a:gridCol w="124896">
                  <a:extLst>
                    <a:ext uri="{9D8B030D-6E8A-4147-A177-3AD203B41FA5}">
                      <a16:colId xmlns:a16="http://schemas.microsoft.com/office/drawing/2014/main" val="4125564050"/>
                    </a:ext>
                  </a:extLst>
                </a:gridCol>
              </a:tblGrid>
              <a:tr h="604877">
                <a:tc gridSpan="18">
                  <a:txBody>
                    <a:bodyPr/>
                    <a:lstStyle/>
                    <a:p>
                      <a:pPr algn="ctr">
                        <a:lnSpc>
                          <a:spcPct val="150000"/>
                        </a:lnSpc>
                        <a:spcBef>
                          <a:spcPts val="200"/>
                        </a:spcBef>
                        <a:spcAft>
                          <a:spcPts val="0"/>
                        </a:spcAft>
                      </a:pPr>
                      <a:r>
                        <a:rPr lang="ka-GE" sz="2000"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Geographical Distribution of Mental Health Care Services </a:t>
                      </a:r>
                    </a:p>
                  </a:txBody>
                  <a:tcPr marL="58599" marR="58599"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lnL w="12700" cmpd="sng">
                      <a:noFill/>
                      <a:prstDash val="solid"/>
                    </a:lnL>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3793697456"/>
                  </a:ext>
                </a:extLst>
              </a:tr>
              <a:tr h="172543">
                <a:tc>
                  <a:txBody>
                    <a:bodyPr/>
                    <a:lstStyle/>
                    <a:p>
                      <a:pPr algn="ctr">
                        <a:lnSpc>
                          <a:spcPct val="107000"/>
                        </a:lnSpc>
                        <a:spcAft>
                          <a:spcPts val="0"/>
                        </a:spcAft>
                      </a:pPr>
                      <a:r>
                        <a:rPr lang="ka-GE" sz="1400" b="1"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07000"/>
                        </a:lnSpc>
                        <a:spcAft>
                          <a:spcPts val="0"/>
                        </a:spcAft>
                      </a:pPr>
                      <a:r>
                        <a:rPr lang="en-US" sz="14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High Intensity</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8">
                  <a:txBody>
                    <a:bodyPr/>
                    <a:lstStyle/>
                    <a:p>
                      <a:pPr algn="ctr">
                        <a:lnSpc>
                          <a:spcPct val="107000"/>
                        </a:lnSpc>
                        <a:spcAft>
                          <a:spcPts val="0"/>
                        </a:spcAft>
                      </a:pPr>
                      <a:r>
                        <a:rPr lang="en-US" sz="14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Moderate Intensity</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lnL w="12700" cap="flat" cmpd="sng" algn="ctr">
                      <a:solidFill>
                        <a:srgbClr val="000000"/>
                      </a:solidFill>
                      <a:prstDash val="solid"/>
                      <a:round/>
                      <a:headEnd type="none" w="med" len="med"/>
                      <a:tailEnd type="none" w="med" len="med"/>
                    </a:lnL>
                  </a:tcPr>
                </a:tc>
                <a:tc hMerge="1">
                  <a:txBody>
                    <a:bodyPr/>
                    <a:lstStyle/>
                    <a:p>
                      <a:endParaRPr lang="ka-GE"/>
                    </a:p>
                  </a:txBody>
                  <a:tcPr/>
                </a:tc>
                <a:tc hMerge="1">
                  <a:txBody>
                    <a:bodyPr/>
                    <a:lstStyle/>
                    <a:p>
                      <a:endParaRPr lang="ka-GE"/>
                    </a:p>
                  </a:txBody>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88824455"/>
                  </a:ext>
                </a:extLst>
              </a:tr>
              <a:tr h="219206">
                <a:tc>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Region</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US" sz="1400" dirty="0">
                          <a:effectLst/>
                          <a:latin typeface="Sylfaen" panose="010A0502050306030303" pitchFamily="18" charset="0"/>
                          <a:ea typeface="Times New Roman" panose="02020603050405020304" pitchFamily="18" charset="0"/>
                          <a:cs typeface="Times New Roman" panose="02020603050405020304" pitchFamily="18" charset="0"/>
                        </a:rPr>
                        <a:t>MH hospital for adults</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ka-GE"/>
                    </a:p>
                  </a:txBody>
                  <a:tcPr/>
                </a:tc>
                <a:tc gridSpan="2">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Crises </a:t>
                      </a:r>
                      <a:r>
                        <a:rPr lang="ka-GE" sz="1400">
                          <a:effectLst/>
                          <a:latin typeface="Sylfaen" panose="010A0502050306030303" pitchFamily="18" charset="0"/>
                          <a:ea typeface="Times New Roman" panose="02020603050405020304" pitchFamily="18" charset="0"/>
                          <a:cs typeface="Times New Roman" panose="02020603050405020304" pitchFamily="18" charset="0"/>
                        </a:rPr>
                        <a:t>intervention</a:t>
                      </a:r>
                      <a:r>
                        <a:rPr lang="en-US" sz="1400">
                          <a:effectLst/>
                          <a:latin typeface="Sylfaen" panose="010A0502050306030303" pitchFamily="18" charset="0"/>
                          <a:ea typeface="Times New Roman" panose="02020603050405020304" pitchFamily="18" charset="0"/>
                          <a:cs typeface="Times New Roman" panose="02020603050405020304" pitchFamily="18" charset="0"/>
                        </a:rPr>
                        <a:t> team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gridSpan="3">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ACT</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ka-GE"/>
                    </a:p>
                  </a:txBody>
                  <a:tcPr/>
                </a:tc>
                <a:tc hMerge="1">
                  <a:txBody>
                    <a:bodyPr/>
                    <a:lstStyle/>
                    <a:p>
                      <a:endParaRPr lang="ka-GE"/>
                    </a:p>
                  </a:txBody>
                  <a:tcPr/>
                </a:tc>
                <a:tc gridSpan="3">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Residential care</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gridSpan="3">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Community mobile team</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ka-GE"/>
                    </a:p>
                  </a:txBody>
                  <a:tcPr/>
                </a:tc>
                <a:tc hMerge="1">
                  <a:txBody>
                    <a:bodyPr/>
                    <a:lstStyle/>
                    <a:p>
                      <a:endParaRPr lang="ka-GE"/>
                    </a:p>
                  </a:txBody>
                  <a:tcPr>
                    <a:lnL w="12700" cap="flat" cmpd="sng" algn="ctr">
                      <a:solidFill>
                        <a:srgbClr val="000000"/>
                      </a:solidFill>
                      <a:prstDash val="solid"/>
                      <a:round/>
                      <a:headEnd type="none" w="med" len="med"/>
                      <a:tailEnd type="none" w="med" len="med"/>
                    </a:lnL>
                  </a:tcPr>
                </a:tc>
                <a:tc gridSpan="2">
                  <a:txBody>
                    <a:bodyPr/>
                    <a:lstStyle/>
                    <a:p>
                      <a:r>
                        <a:rPr lang="en-US" sz="1400">
                          <a:effectLst/>
                          <a:latin typeface="Sylfaen" panose="010A0502050306030303" pitchFamily="18" charset="0"/>
                          <a:ea typeface="Times New Roman" panose="02020603050405020304" pitchFamily="18" charset="0"/>
                          <a:cs typeface="Times New Roman" panose="02020603050405020304" pitchFamily="18" charset="0"/>
                        </a:rPr>
                        <a:t>Day centers</a:t>
                      </a:r>
                      <a:endParaRPr lang="ka-GE" sz="1400"/>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7901657"/>
                  </a:ext>
                </a:extLst>
              </a:tr>
              <a:tr h="1556576">
                <a:tc>
                  <a:txBody>
                    <a:bodyPr/>
                    <a:lstStyle/>
                    <a:p>
                      <a:pPr algn="ct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Population</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N of beds</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Sylfaen" panose="010A0502050306030303" pitchFamily="18" charset="0"/>
                          <a:ea typeface="Times New Roman" panose="02020603050405020304" pitchFamily="18" charset="0"/>
                          <a:cs typeface="Times New Roman" panose="02020603050405020304" pitchFamily="18" charset="0"/>
                        </a:rPr>
                        <a:t>N of places</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N</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N of places</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N</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ka-GE"/>
                    </a:p>
                  </a:txBody>
                  <a:tcPr/>
                </a:tc>
                <a:tc>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N of places</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gridSpan="2">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Assisted living</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Independent living housing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N</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gridSpan="2">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N of places</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ka-GE"/>
                    </a:p>
                  </a:txBody>
                  <a:tcPr>
                    <a:lnL w="12700" cap="flat" cmpd="sng" algn="ctr">
                      <a:solidFill>
                        <a:srgbClr val="000000"/>
                      </a:solidFill>
                      <a:prstDash val="solid"/>
                      <a:round/>
                      <a:headEnd type="none" w="med" len="med"/>
                      <a:tailEnd type="none" w="med" len="med"/>
                    </a:lnL>
                  </a:tcPr>
                </a:tc>
                <a:tc>
                  <a:txBody>
                    <a:bodyPr/>
                    <a:lstStyle/>
                    <a:p>
                      <a:pPr algn="ct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N</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N of places</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0117166"/>
                  </a:ext>
                </a:extLst>
              </a:tr>
              <a:tr h="263698">
                <a:tc>
                  <a:txBody>
                    <a:bodyPr/>
                    <a:lstStyle/>
                    <a:p>
                      <a:pP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Tbilisi, Kakheti, Mtskheta - Mtianeti</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1521873</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310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310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7</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210</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85</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7</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174</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600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lnL w="12700" cap="flat" cmpd="sng" algn="ctr">
                      <a:solidFill>
                        <a:srgbClr val="000000"/>
                      </a:solidFill>
                      <a:prstDash val="solid"/>
                      <a:round/>
                      <a:headEnd type="none" w="med" len="med"/>
                      <a:tailEnd type="none" w="med" len="med"/>
                    </a:lnL>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5</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150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032716"/>
                  </a:ext>
                </a:extLst>
              </a:tr>
              <a:tr h="411282">
                <a:tc>
                  <a:txBody>
                    <a:bodyPr/>
                    <a:lstStyle/>
                    <a:p>
                      <a:pP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Imereti, Racha-Lechkhumi, Guria, Samegrelo, Zemo Svaneti</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1010106</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460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460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30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0</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0</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5</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120</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11</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660</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lnL w="12700" cap="flat" cmpd="sng" algn="ctr">
                      <a:solidFill>
                        <a:srgbClr val="000000"/>
                      </a:solidFill>
                      <a:prstDash val="solid"/>
                      <a:round/>
                      <a:headEnd type="none" w="med" len="med"/>
                      <a:tailEnd type="none" w="med" len="med"/>
                    </a:lnL>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5</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150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9474421"/>
                  </a:ext>
                </a:extLst>
              </a:tr>
              <a:tr h="256101">
                <a:tc>
                  <a:txBody>
                    <a:bodyPr/>
                    <a:lstStyle/>
                    <a:p>
                      <a:pPr>
                        <a:lnSpc>
                          <a:spcPct val="107000"/>
                        </a:lnSpc>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Samtskhe Javakheti, Kartli,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847872</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170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170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1</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30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4</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96</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8</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480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lnL w="12700" cap="flat" cmpd="sng" algn="ctr">
                      <a:solidFill>
                        <a:srgbClr val="000000"/>
                      </a:solidFill>
                      <a:prstDash val="solid"/>
                      <a:round/>
                      <a:headEnd type="none" w="med" len="med"/>
                      <a:tailEnd type="none" w="med" len="med"/>
                    </a:lnL>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4</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120</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53775035"/>
                  </a:ext>
                </a:extLst>
              </a:tr>
              <a:tr h="146499">
                <a:tc>
                  <a:txBody>
                    <a:bodyPr/>
                    <a:lstStyle/>
                    <a:p>
                      <a:pPr>
                        <a:lnSpc>
                          <a:spcPct val="107000"/>
                        </a:lnSpc>
                        <a:spcAft>
                          <a:spcPts val="0"/>
                        </a:spcAft>
                      </a:pPr>
                      <a:r>
                        <a:rPr lang="en-US" sz="1800">
                          <a:effectLst/>
                          <a:latin typeface="Sylfaen" panose="010A0502050306030303" pitchFamily="18" charset="0"/>
                          <a:ea typeface="Times New Roman" panose="02020603050405020304" pitchFamily="18" charset="0"/>
                          <a:cs typeface="Times New Roman" panose="02020603050405020304" pitchFamily="18" charset="0"/>
                        </a:rPr>
                        <a:t>Adjara</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333953</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100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100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1</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30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2</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55</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3</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180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lnL w="12700" cap="flat" cmpd="sng" algn="ctr">
                      <a:solidFill>
                        <a:srgbClr val="000000"/>
                      </a:solidFill>
                      <a:prstDash val="solid"/>
                      <a:round/>
                      <a:headEnd type="none" w="med" len="med"/>
                      <a:tailEnd type="none" w="med" len="med"/>
                    </a:lnL>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2</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60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2008677"/>
                  </a:ext>
                </a:extLst>
              </a:tr>
              <a:tr h="274007">
                <a:tc>
                  <a:txBody>
                    <a:bodyPr/>
                    <a:lstStyle/>
                    <a:p>
                      <a:pPr>
                        <a:lnSpc>
                          <a:spcPct val="107000"/>
                        </a:lnSpc>
                        <a:spcAft>
                          <a:spcPts val="0"/>
                        </a:spcAft>
                      </a:pPr>
                      <a:r>
                        <a:rPr lang="en-US"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Total in Georgia</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3713804</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1040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1040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10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300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1</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85</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19</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445</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32</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1920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lnL w="12700" cap="flat" cmpd="sng" algn="ctr">
                      <a:solidFill>
                        <a:srgbClr val="000000"/>
                      </a:solidFill>
                      <a:prstDash val="solid"/>
                      <a:round/>
                      <a:headEnd type="none" w="med" len="med"/>
                      <a:tailEnd type="none" w="med" len="med"/>
                    </a:lnL>
                  </a:tcPr>
                </a:tc>
                <a:tc>
                  <a:txBody>
                    <a:bodyPr/>
                    <a:lstStyle/>
                    <a:p>
                      <a:pPr algn="r">
                        <a:lnSpc>
                          <a:spcPct val="107000"/>
                        </a:lnSpc>
                        <a:spcAft>
                          <a:spcPts val="0"/>
                        </a:spcAft>
                      </a:pPr>
                      <a:r>
                        <a:rPr lang="ka-GE" sz="1800" b="1" dirty="0">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16</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800" b="1">
                          <a:solidFill>
                            <a:srgbClr val="833C0B"/>
                          </a:solidFill>
                          <a:effectLst/>
                          <a:latin typeface="Sylfaen" panose="010A0502050306030303" pitchFamily="18" charset="0"/>
                          <a:ea typeface="Times New Roman" panose="02020603050405020304" pitchFamily="18" charset="0"/>
                          <a:cs typeface="Times New Roman" panose="02020603050405020304" pitchFamily="18" charset="0"/>
                        </a:rPr>
                        <a:t>480</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a-GE"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735996"/>
                  </a:ext>
                </a:extLst>
              </a:tr>
              <a:tr h="274007">
                <a:tc gridSpan="7">
                  <a:txBody>
                    <a:bodyPr/>
                    <a:lstStyle/>
                    <a:p>
                      <a:pPr>
                        <a:lnSpc>
                          <a:spcPct val="107000"/>
                        </a:lnSpc>
                        <a:spcAft>
                          <a:spcPts val="0"/>
                        </a:spcAft>
                      </a:pPr>
                      <a:r>
                        <a:rPr lang="en-US" sz="1800">
                          <a:effectLst/>
                          <a:latin typeface="Sylfaen" panose="010A0502050306030303" pitchFamily="18" charset="0"/>
                          <a:ea typeface="Times New Roman" panose="02020603050405020304" pitchFamily="18" charset="0"/>
                          <a:cs typeface="Times New Roman" panose="02020603050405020304" pitchFamily="18" charset="0"/>
                        </a:rPr>
                        <a:t>N of beds/places in high intensity MH services </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3">
                  <a:txBody>
                    <a:bodyPr/>
                    <a:lstStyle/>
                    <a:p>
                      <a:pP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1425</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gridSpan="4">
                  <a:txBody>
                    <a:bodyPr/>
                    <a:lstStyle/>
                    <a:p>
                      <a:pPr>
                        <a:lnSpc>
                          <a:spcPct val="107000"/>
                        </a:lnSpc>
                        <a:spcAft>
                          <a:spcPts val="0"/>
                        </a:spcAft>
                      </a:pPr>
                      <a:r>
                        <a:rPr lang="en-US" sz="1800">
                          <a:effectLst/>
                          <a:latin typeface="Sylfaen" panose="010A0502050306030303" pitchFamily="18" charset="0"/>
                          <a:ea typeface="Times New Roman" panose="02020603050405020304" pitchFamily="18" charset="0"/>
                          <a:cs typeface="Times New Roman" panose="02020603050405020304" pitchFamily="18" charset="0"/>
                        </a:rPr>
                        <a:t>N of places in moderate intensity MH services </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gridSpan="4">
                  <a:txBody>
                    <a:bodyPr/>
                    <a:lstStyle/>
                    <a:p>
                      <a:pPr>
                        <a:lnSpc>
                          <a:spcPct val="107000"/>
                        </a:lnSpc>
                        <a:spcAft>
                          <a:spcPts val="0"/>
                        </a:spcAft>
                      </a:pPr>
                      <a:r>
                        <a:rPr lang="ka-GE" sz="1800">
                          <a:effectLst/>
                          <a:latin typeface="Sylfaen" panose="010A0502050306030303" pitchFamily="18" charset="0"/>
                          <a:ea typeface="Times New Roman" panose="02020603050405020304" pitchFamily="18" charset="0"/>
                          <a:cs typeface="Times New Roman" panose="02020603050405020304" pitchFamily="18" charset="0"/>
                        </a:rPr>
                        <a:t>2845</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730211881"/>
                  </a:ext>
                </a:extLst>
              </a:tr>
              <a:tr h="172543">
                <a:tc gridSpan="14">
                  <a:txBody>
                    <a:bodyPr/>
                    <a:lstStyle/>
                    <a:p>
                      <a:pPr>
                        <a:lnSpc>
                          <a:spcPct val="107000"/>
                        </a:lnSpc>
                        <a:spcAft>
                          <a:spcPts val="0"/>
                        </a:spcAft>
                      </a:pPr>
                      <a:r>
                        <a:rPr lang="en-US" sz="1800">
                          <a:effectLst/>
                          <a:latin typeface="Sylfaen" panose="010A0502050306030303" pitchFamily="18" charset="0"/>
                          <a:ea typeface="Times New Roman" panose="02020603050405020304" pitchFamily="18" charset="0"/>
                          <a:cs typeface="Times New Roman" panose="02020603050405020304" pitchFamily="18" charset="0"/>
                        </a:rPr>
                        <a:t>Total N of beds/places</a:t>
                      </a:r>
                      <a:endParaRPr lang="ka-GE" sz="180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4">
                  <a:txBody>
                    <a:bodyPr/>
                    <a:lstStyle/>
                    <a:p>
                      <a:pPr>
                        <a:lnSpc>
                          <a:spcPct val="107000"/>
                        </a:lnSpc>
                        <a:spcAft>
                          <a:spcPts val="0"/>
                        </a:spcAft>
                      </a:pP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4270</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599" marR="5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3944943570"/>
                  </a:ext>
                </a:extLst>
              </a:tr>
            </a:tbl>
          </a:graphicData>
        </a:graphic>
      </p:graphicFrame>
    </p:spTree>
    <p:extLst>
      <p:ext uri="{BB962C8B-B14F-4D97-AF65-F5344CB8AC3E}">
        <p14:creationId xmlns:p14="http://schemas.microsoft.com/office/powerpoint/2010/main" val="1412809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3D94-B806-4A22-8C03-C804F44A4F24}"/>
              </a:ext>
            </a:extLst>
          </p:cNvPr>
          <p:cNvSpPr>
            <a:spLocks noGrp="1"/>
          </p:cNvSpPr>
          <p:nvPr>
            <p:ph type="title"/>
          </p:nvPr>
        </p:nvSpPr>
        <p:spPr/>
        <p:txBody>
          <a:bodyPr>
            <a:normAutofit/>
          </a:bodyPr>
          <a:lstStyle/>
          <a:p>
            <a:pPr algn="ctr"/>
            <a:r>
              <a:rPr lang="en-US" sz="3200" dirty="0"/>
              <a:t>Future Priority</a:t>
            </a:r>
            <a:endParaRPr lang="ka-GE" sz="3200" dirty="0"/>
          </a:p>
        </p:txBody>
      </p:sp>
      <p:sp>
        <p:nvSpPr>
          <p:cNvPr id="3" name="Content Placeholder 2">
            <a:extLst>
              <a:ext uri="{FF2B5EF4-FFF2-40B4-BE49-F238E27FC236}">
                <a16:creationId xmlns:a16="http://schemas.microsoft.com/office/drawing/2014/main" id="{74DB281A-5351-4C8B-9B3A-DEF4DD515EBA}"/>
              </a:ext>
            </a:extLst>
          </p:cNvPr>
          <p:cNvSpPr>
            <a:spLocks noGrp="1"/>
          </p:cNvSpPr>
          <p:nvPr>
            <p:ph idx="1"/>
          </p:nvPr>
        </p:nvSpPr>
        <p:spPr/>
        <p:txBody>
          <a:bodyPr>
            <a:normAutofit fontScale="92500"/>
          </a:bodyPr>
          <a:lstStyle/>
          <a:p>
            <a:pPr>
              <a:tabLst>
                <a:tab pos="447675" algn="l"/>
                <a:tab pos="625475" algn="l"/>
              </a:tabLst>
            </a:pPr>
            <a:r>
              <a:rPr lang="en-US" dirty="0"/>
              <a:t>Improve Hospital Care</a:t>
            </a:r>
          </a:p>
          <a:p>
            <a:pPr marL="0" indent="0">
              <a:buNone/>
              <a:tabLst>
                <a:tab pos="447675" algn="l"/>
                <a:tab pos="625475" algn="l"/>
              </a:tabLst>
            </a:pPr>
            <a:endParaRPr lang="ka-GE" dirty="0"/>
          </a:p>
          <a:p>
            <a:pPr>
              <a:tabLst>
                <a:tab pos="447675" algn="l"/>
                <a:tab pos="625475" algn="l"/>
              </a:tabLst>
            </a:pPr>
            <a:r>
              <a:rPr lang="en-US" dirty="0"/>
              <a:t>Develop Residential Care</a:t>
            </a:r>
          </a:p>
          <a:p>
            <a:pPr>
              <a:tabLst>
                <a:tab pos="447675" algn="l"/>
                <a:tab pos="625475" algn="l"/>
              </a:tabLst>
            </a:pPr>
            <a:endParaRPr lang="ka-GE" dirty="0"/>
          </a:p>
          <a:p>
            <a:pPr>
              <a:tabLst>
                <a:tab pos="447675" algn="l"/>
                <a:tab pos="625475" algn="l"/>
              </a:tabLst>
            </a:pPr>
            <a:r>
              <a:rPr lang="en-US" dirty="0"/>
              <a:t>Empower outpatient service with community mobile teams, where the resources exist.</a:t>
            </a:r>
            <a:endParaRPr lang="ka-GE" dirty="0"/>
          </a:p>
        </p:txBody>
      </p:sp>
    </p:spTree>
    <p:extLst>
      <p:ext uri="{BB962C8B-B14F-4D97-AF65-F5344CB8AC3E}">
        <p14:creationId xmlns:p14="http://schemas.microsoft.com/office/powerpoint/2010/main" val="176987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24F0-2A6E-49C1-8698-6AF8898CC5B8}"/>
              </a:ext>
            </a:extLst>
          </p:cNvPr>
          <p:cNvSpPr>
            <a:spLocks noGrp="1"/>
          </p:cNvSpPr>
          <p:nvPr>
            <p:ph type="title"/>
          </p:nvPr>
        </p:nvSpPr>
        <p:spPr/>
        <p:txBody>
          <a:bodyPr>
            <a:normAutofit/>
          </a:bodyPr>
          <a:lstStyle/>
          <a:p>
            <a:pPr algn="ctr"/>
            <a:r>
              <a:rPr lang="en-US" sz="3200" b="1" dirty="0">
                <a:solidFill>
                  <a:schemeClr val="accent4">
                    <a:lumMod val="50000"/>
                  </a:schemeClr>
                </a:solidFill>
              </a:rPr>
              <a:t>Recommendations</a:t>
            </a:r>
            <a:endParaRPr lang="ka-GE" sz="3200" b="1" dirty="0">
              <a:solidFill>
                <a:schemeClr val="accent4">
                  <a:lumMod val="50000"/>
                </a:schemeClr>
              </a:solidFill>
            </a:endParaRPr>
          </a:p>
        </p:txBody>
      </p:sp>
      <p:sp>
        <p:nvSpPr>
          <p:cNvPr id="5" name="Content Placeholder 4">
            <a:extLst>
              <a:ext uri="{FF2B5EF4-FFF2-40B4-BE49-F238E27FC236}">
                <a16:creationId xmlns:a16="http://schemas.microsoft.com/office/drawing/2014/main" id="{79EC25AB-959C-49DF-AE47-9654563890E3}"/>
              </a:ext>
            </a:extLst>
          </p:cNvPr>
          <p:cNvSpPr>
            <a:spLocks noGrp="1"/>
          </p:cNvSpPr>
          <p:nvPr>
            <p:ph idx="1"/>
          </p:nvPr>
        </p:nvSpPr>
        <p:spPr>
          <a:xfrm>
            <a:off x="838200" y="1533832"/>
            <a:ext cx="10515600" cy="4643131"/>
          </a:xfrm>
        </p:spPr>
        <p:txBody>
          <a:bodyPr>
            <a:normAutofit/>
          </a:bodyPr>
          <a:lstStyle/>
          <a:p>
            <a:pPr marL="457200" indent="-457200">
              <a:lnSpc>
                <a:spcPct val="150000"/>
              </a:lnSpc>
              <a:buAutoNum type="arabicPeriod"/>
              <a:tabLst>
                <a:tab pos="442913" algn="l"/>
                <a:tab pos="633413" algn="l"/>
              </a:tabLst>
            </a:pPr>
            <a:r>
              <a:rPr lang="en-US" sz="2400" dirty="0"/>
              <a:t>Adopt and implement the quality standards of MH services</a:t>
            </a:r>
          </a:p>
          <a:p>
            <a:pPr marL="0" indent="0">
              <a:lnSpc>
                <a:spcPct val="150000"/>
              </a:lnSpc>
              <a:buNone/>
              <a:tabLst>
                <a:tab pos="442913" algn="l"/>
                <a:tab pos="633413" algn="l"/>
              </a:tabLst>
            </a:pPr>
            <a:endParaRPr lang="en-US" sz="2400" dirty="0"/>
          </a:p>
          <a:p>
            <a:pPr marL="457200" indent="-457200">
              <a:lnSpc>
                <a:spcPct val="150000"/>
              </a:lnSpc>
              <a:buAutoNum type="arabicPeriod" startAt="2"/>
              <a:tabLst>
                <a:tab pos="442913" algn="l"/>
                <a:tab pos="633413" algn="l"/>
              </a:tabLst>
            </a:pPr>
            <a:r>
              <a:rPr lang="en-US" sz="2400" dirty="0"/>
              <a:t>Development of a regular monitoring body/commission, which would promote implementation of the quality standards</a:t>
            </a:r>
          </a:p>
          <a:p>
            <a:pPr marL="457200" indent="-457200">
              <a:lnSpc>
                <a:spcPct val="150000"/>
              </a:lnSpc>
              <a:buAutoNum type="arabicPeriod" startAt="2"/>
              <a:tabLst>
                <a:tab pos="442913" algn="l"/>
                <a:tab pos="633413" algn="l"/>
              </a:tabLst>
            </a:pPr>
            <a:endParaRPr lang="en-US" sz="2400" dirty="0"/>
          </a:p>
          <a:p>
            <a:pPr marL="457200" indent="-457200">
              <a:lnSpc>
                <a:spcPct val="150000"/>
              </a:lnSpc>
              <a:buAutoNum type="arabicPeriod" startAt="2"/>
              <a:tabLst>
                <a:tab pos="442913" algn="l"/>
                <a:tab pos="633413" algn="l"/>
              </a:tabLst>
            </a:pPr>
            <a:r>
              <a:rPr lang="en-US" sz="2400" dirty="0"/>
              <a:t>Introduce multifunctional regional model -  regional cluster model.</a:t>
            </a:r>
          </a:p>
        </p:txBody>
      </p:sp>
    </p:spTree>
    <p:extLst>
      <p:ext uri="{BB962C8B-B14F-4D97-AF65-F5344CB8AC3E}">
        <p14:creationId xmlns:p14="http://schemas.microsoft.com/office/powerpoint/2010/main" val="3462254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B0E6165-923D-47F2-AA07-C6FC45DF852F}"/>
              </a:ext>
            </a:extLst>
          </p:cNvPr>
          <p:cNvGraphicFramePr>
            <a:graphicFrameLocks noGrp="1"/>
          </p:cNvGraphicFramePr>
          <p:nvPr>
            <p:extLst>
              <p:ext uri="{D42A27DB-BD31-4B8C-83A1-F6EECF244321}">
                <p14:modId xmlns:p14="http://schemas.microsoft.com/office/powerpoint/2010/main" val="1244040706"/>
              </p:ext>
            </p:extLst>
          </p:nvPr>
        </p:nvGraphicFramePr>
        <p:xfrm>
          <a:off x="244548" y="117231"/>
          <a:ext cx="11525694" cy="6666139"/>
        </p:xfrm>
        <a:graphic>
          <a:graphicData uri="http://schemas.openxmlformats.org/drawingml/2006/table">
            <a:tbl>
              <a:tblPr/>
              <a:tblGrid>
                <a:gridCol w="1566440">
                  <a:extLst>
                    <a:ext uri="{9D8B030D-6E8A-4147-A177-3AD203B41FA5}">
                      <a16:colId xmlns:a16="http://schemas.microsoft.com/office/drawing/2014/main" val="432890299"/>
                    </a:ext>
                  </a:extLst>
                </a:gridCol>
                <a:gridCol w="939863">
                  <a:extLst>
                    <a:ext uri="{9D8B030D-6E8A-4147-A177-3AD203B41FA5}">
                      <a16:colId xmlns:a16="http://schemas.microsoft.com/office/drawing/2014/main" val="2285690971"/>
                    </a:ext>
                  </a:extLst>
                </a:gridCol>
                <a:gridCol w="774975">
                  <a:extLst>
                    <a:ext uri="{9D8B030D-6E8A-4147-A177-3AD203B41FA5}">
                      <a16:colId xmlns:a16="http://schemas.microsoft.com/office/drawing/2014/main" val="1559471919"/>
                    </a:ext>
                  </a:extLst>
                </a:gridCol>
                <a:gridCol w="857419">
                  <a:extLst>
                    <a:ext uri="{9D8B030D-6E8A-4147-A177-3AD203B41FA5}">
                      <a16:colId xmlns:a16="http://schemas.microsoft.com/office/drawing/2014/main" val="3065351883"/>
                    </a:ext>
                  </a:extLst>
                </a:gridCol>
                <a:gridCol w="610086">
                  <a:extLst>
                    <a:ext uri="{9D8B030D-6E8A-4147-A177-3AD203B41FA5}">
                      <a16:colId xmlns:a16="http://schemas.microsoft.com/office/drawing/2014/main" val="1563908509"/>
                    </a:ext>
                  </a:extLst>
                </a:gridCol>
                <a:gridCol w="939863">
                  <a:extLst>
                    <a:ext uri="{9D8B030D-6E8A-4147-A177-3AD203B41FA5}">
                      <a16:colId xmlns:a16="http://schemas.microsoft.com/office/drawing/2014/main" val="234044398"/>
                    </a:ext>
                  </a:extLst>
                </a:gridCol>
                <a:gridCol w="560620">
                  <a:extLst>
                    <a:ext uri="{9D8B030D-6E8A-4147-A177-3AD203B41FA5}">
                      <a16:colId xmlns:a16="http://schemas.microsoft.com/office/drawing/2014/main" val="398870186"/>
                    </a:ext>
                  </a:extLst>
                </a:gridCol>
                <a:gridCol w="791464">
                  <a:extLst>
                    <a:ext uri="{9D8B030D-6E8A-4147-A177-3AD203B41FA5}">
                      <a16:colId xmlns:a16="http://schemas.microsoft.com/office/drawing/2014/main" val="783583845"/>
                    </a:ext>
                  </a:extLst>
                </a:gridCol>
                <a:gridCol w="692530">
                  <a:extLst>
                    <a:ext uri="{9D8B030D-6E8A-4147-A177-3AD203B41FA5}">
                      <a16:colId xmlns:a16="http://schemas.microsoft.com/office/drawing/2014/main" val="3042201131"/>
                    </a:ext>
                  </a:extLst>
                </a:gridCol>
                <a:gridCol w="741999">
                  <a:extLst>
                    <a:ext uri="{9D8B030D-6E8A-4147-A177-3AD203B41FA5}">
                      <a16:colId xmlns:a16="http://schemas.microsoft.com/office/drawing/2014/main" val="37642730"/>
                    </a:ext>
                  </a:extLst>
                </a:gridCol>
                <a:gridCol w="626576">
                  <a:extLst>
                    <a:ext uri="{9D8B030D-6E8A-4147-A177-3AD203B41FA5}">
                      <a16:colId xmlns:a16="http://schemas.microsoft.com/office/drawing/2014/main" val="378483727"/>
                    </a:ext>
                  </a:extLst>
                </a:gridCol>
                <a:gridCol w="807953">
                  <a:extLst>
                    <a:ext uri="{9D8B030D-6E8A-4147-A177-3AD203B41FA5}">
                      <a16:colId xmlns:a16="http://schemas.microsoft.com/office/drawing/2014/main" val="3494016222"/>
                    </a:ext>
                  </a:extLst>
                </a:gridCol>
                <a:gridCol w="857419">
                  <a:extLst>
                    <a:ext uri="{9D8B030D-6E8A-4147-A177-3AD203B41FA5}">
                      <a16:colId xmlns:a16="http://schemas.microsoft.com/office/drawing/2014/main" val="3296330747"/>
                    </a:ext>
                  </a:extLst>
                </a:gridCol>
                <a:gridCol w="758487">
                  <a:extLst>
                    <a:ext uri="{9D8B030D-6E8A-4147-A177-3AD203B41FA5}">
                      <a16:colId xmlns:a16="http://schemas.microsoft.com/office/drawing/2014/main" val="1186551679"/>
                    </a:ext>
                  </a:extLst>
                </a:gridCol>
              </a:tblGrid>
              <a:tr h="171549">
                <a:tc gridSpan="14">
                  <a:txBody>
                    <a:bodyPr/>
                    <a:lstStyle/>
                    <a:p>
                      <a:pPr algn="l" fontAlgn="t"/>
                      <a:r>
                        <a:rPr lang="ka-GE" sz="1050" b="0" i="0" u="none" strike="noStrike">
                          <a:solidFill>
                            <a:srgbClr val="000000"/>
                          </a:solidFill>
                          <a:effectLst/>
                          <a:latin typeface="Sylfaen" panose="010A0502050306030303" pitchFamily="18" charset="0"/>
                        </a:rPr>
                        <a:t>მძიმე ფსიქიკური აშლილობის მქონე პირების განაწილება მაღალი და საშუალო ინტენსივობის ფჯ სერვისებში (ცხრილი 12)</a:t>
                      </a:r>
                    </a:p>
                  </a:txBody>
                  <a:tcPr marL="3632" marR="3632" marT="3632"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256528936"/>
                  </a:ext>
                </a:extLst>
              </a:tr>
              <a:tr h="367526">
                <a:tc>
                  <a:txBody>
                    <a:bodyPr/>
                    <a:lstStyle/>
                    <a:p>
                      <a:pPr algn="ctr" fontAlgn="t"/>
                      <a:r>
                        <a:rPr lang="ka-GE" sz="1100" b="1" i="0" u="none" strike="noStrike">
                          <a:solidFill>
                            <a:schemeClr val="accent1">
                              <a:lumMod val="75000"/>
                            </a:schemeClr>
                          </a:solidFill>
                          <a:effectLst/>
                          <a:latin typeface="Sylfaen" panose="010A0502050306030303" pitchFamily="18" charset="0"/>
                        </a:rPr>
                        <a:t> </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7">
                  <a:txBody>
                    <a:bodyPr/>
                    <a:lstStyle/>
                    <a:p>
                      <a:pPr algn="ctr" fontAlgn="t"/>
                      <a:r>
                        <a:rPr lang="ka-GE" sz="1400" b="1" i="0" u="none" strike="noStrike" dirty="0">
                          <a:solidFill>
                            <a:schemeClr val="accent5"/>
                          </a:solidFill>
                          <a:effectLst/>
                          <a:latin typeface="Sylfaen" panose="010A0502050306030303" pitchFamily="18" charset="0"/>
                        </a:rPr>
                        <a:t>მაღალი ინტენსივობის სერვისები</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6">
                  <a:txBody>
                    <a:bodyPr/>
                    <a:lstStyle/>
                    <a:p>
                      <a:pPr algn="ctr" fontAlgn="t"/>
                      <a:r>
                        <a:rPr lang="ka-GE" sz="1400" b="1" i="0" u="none" strike="noStrike" dirty="0">
                          <a:solidFill>
                            <a:srgbClr val="0070C0"/>
                          </a:solidFill>
                          <a:effectLst/>
                          <a:latin typeface="Sylfaen" panose="010A0502050306030303" pitchFamily="18" charset="0"/>
                        </a:rPr>
                        <a:t>საშუალო ინტენსივობის სერვისები</a:t>
                      </a:r>
                    </a:p>
                  </a:txBody>
                  <a:tcPr marL="3632" marR="3632" marT="3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3705635253"/>
                  </a:ext>
                </a:extLst>
              </a:tr>
              <a:tr h="247722">
                <a:tc>
                  <a:txBody>
                    <a:bodyPr/>
                    <a:lstStyle/>
                    <a:p>
                      <a:pPr algn="ctr" fontAlgn="t"/>
                      <a:r>
                        <a:rPr lang="ka-GE" sz="1100" b="1" i="0" u="none" strike="noStrike" dirty="0">
                          <a:solidFill>
                            <a:schemeClr val="accent4">
                              <a:lumMod val="75000"/>
                            </a:schemeClr>
                          </a:solidFill>
                          <a:effectLst/>
                          <a:latin typeface="Sylfaen" panose="010A0502050306030303" pitchFamily="18" charset="0"/>
                        </a:rPr>
                        <a:t>რეგიონი</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400" b="0" i="0" u="none" strike="noStrike" dirty="0">
                          <a:solidFill>
                            <a:schemeClr val="accent5"/>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ka-GE" sz="1400" b="1" i="0" u="none" strike="noStrike" dirty="0">
                          <a:solidFill>
                            <a:schemeClr val="accent5"/>
                          </a:solidFill>
                          <a:effectLst/>
                          <a:latin typeface="Sylfaen" panose="010A0502050306030303" pitchFamily="18" charset="0"/>
                        </a:rPr>
                        <a:t>სტაციონარი</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chemeClr val="accent5"/>
                          </a:solidFill>
                          <a:effectLst/>
                          <a:latin typeface="Sylfaen" panose="010A0502050306030303" pitchFamily="18" charset="0"/>
                        </a:rPr>
                        <a:t>კრიზისი (15 კაციანი)</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chemeClr val="accent5"/>
                          </a:solidFill>
                          <a:effectLst/>
                          <a:latin typeface="Sylfaen" panose="010A0502050306030303" pitchFamily="18" charset="0"/>
                        </a:rPr>
                        <a:t>ასერტული</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rgbClr val="0070C0"/>
                          </a:solidFill>
                          <a:effectLst/>
                          <a:latin typeface="Sylfaen" panose="010A0502050306030303" pitchFamily="18" charset="0"/>
                        </a:rPr>
                        <a:t>საცხოვრებელი)</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rgbClr val="0070C0"/>
                          </a:solidFill>
                          <a:effectLst/>
                          <a:latin typeface="Sylfaen" panose="010A0502050306030303" pitchFamily="18" charset="0"/>
                        </a:rPr>
                        <a:t>მობილური გუნდი</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rgbClr val="0070C0"/>
                          </a:solidFill>
                          <a:effectLst/>
                          <a:latin typeface="Sylfaen" panose="010A0502050306030303" pitchFamily="18" charset="0"/>
                        </a:rPr>
                        <a:t>დღის ცენტრი</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extLst>
                  <a:ext uri="{0D108BD9-81ED-4DB2-BD59-A6C34878D82A}">
                    <a16:rowId xmlns:a16="http://schemas.microsoft.com/office/drawing/2014/main" val="2329037045"/>
                  </a:ext>
                </a:extLst>
              </a:tr>
              <a:tr h="674774">
                <a:tc>
                  <a:txBody>
                    <a:bodyPr/>
                    <a:lstStyle/>
                    <a:p>
                      <a:pPr algn="ctr" fontAlgn="t"/>
                      <a:r>
                        <a:rPr lang="ka-GE" sz="1100" b="0" i="0" u="none" strike="noStrike" dirty="0">
                          <a:solidFill>
                            <a:schemeClr val="accent4">
                              <a:lumMod val="75000"/>
                            </a:schemeClr>
                          </a:solidFill>
                          <a:effectLst/>
                          <a:latin typeface="Sylfaen" panose="010A0502050306030303" pitchFamily="18" charset="0"/>
                        </a:rPr>
                        <a:t> </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მოსახლეობის რაოდენობა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საწოლების </a:t>
                      </a:r>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ჩართული პაციენტების რ-ბა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პაციენტების (30) </a:t>
                      </a:r>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პაციენტების (100) რ-ბა</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24-იანის შემთხვევაში </a:t>
                      </a:r>
                      <a:r>
                        <a:rPr lang="en-GB" sz="1050" b="0" i="0" u="none" strike="noStrike" dirty="0">
                          <a:solidFill>
                            <a:srgbClr val="000000"/>
                          </a:solidFill>
                          <a:effectLst/>
                          <a:latin typeface="Sylfaen" panose="010A0502050306030303" pitchFamily="18" charset="0"/>
                        </a:rPr>
                        <a:t>N</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პაციენტების რ-ბ</a:t>
                      </a:r>
                      <a:r>
                        <a:rPr lang="en-GB" sz="1050" b="0" i="0" u="none" strike="noStrike" dirty="0">
                          <a:solidFill>
                            <a:srgbClr val="000000"/>
                          </a:solidFill>
                          <a:effectLst/>
                          <a:latin typeface="Sylfaen" panose="010A0502050306030303" pitchFamily="18" charset="0"/>
                        </a:rPr>
                        <a:t>N 5 </a:t>
                      </a:r>
                      <a:r>
                        <a:rPr lang="ka-GE" sz="1050" b="0" i="0" u="none" strike="noStrike" dirty="0">
                          <a:solidFill>
                            <a:srgbClr val="000000"/>
                          </a:solidFill>
                          <a:effectLst/>
                          <a:latin typeface="Sylfaen" panose="010A0502050306030303" pitchFamily="18" charset="0"/>
                        </a:rPr>
                        <a:t>ან/და 24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 (60) რ-ბა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ჩართული პაციენტების რ-ბა </a:t>
                      </a:r>
                      <a:r>
                        <a:rPr lang="en-GB" sz="1050" b="0" i="0" u="none" strike="noStrike" dirty="0">
                          <a:solidFill>
                            <a:srgbClr val="000000"/>
                          </a:solidFill>
                          <a:effectLst/>
                          <a:latin typeface="Sylfaen" panose="010A0502050306030303" pitchFamily="18" charset="0"/>
                        </a:rPr>
                        <a:t>N30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737916"/>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სულ თბილისი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1108717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85</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0161686"/>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მცხეთა-მთიანეთი </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94573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9336658"/>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კახეთი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318583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7483280"/>
                  </a:ext>
                </a:extLst>
              </a:tr>
              <a:tr h="339291">
                <a:tc>
                  <a:txBody>
                    <a:bodyPr/>
                    <a:lstStyle/>
                    <a:p>
                      <a:pPr algn="l" fontAlgn="ctr"/>
                      <a:r>
                        <a:rPr lang="ka-GE" sz="1100" b="1" i="0" u="none" strike="noStrike" dirty="0">
                          <a:solidFill>
                            <a:schemeClr val="accent4">
                              <a:lumMod val="75000"/>
                            </a:schemeClr>
                          </a:solidFill>
                          <a:effectLst/>
                          <a:latin typeface="Sylfaen" panose="010A0502050306030303" pitchFamily="18" charset="0"/>
                        </a:rPr>
                        <a:t>სულ თბილისი, კახეთი, მცხეთა მთიანეთი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1521873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210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85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174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600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150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73156806"/>
                  </a:ext>
                </a:extLst>
              </a:tr>
              <a:tr h="507033">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იმერეთი (აქედან 280 სასამართლო ექსპერტიზის საწოლია)</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533906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786348"/>
                  </a:ext>
                </a:extLst>
              </a:tr>
              <a:tr h="339291">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რაჭა-ლეჩხუმი ქვ. სვანეთი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32089</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9257165"/>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გურია</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113350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9568815"/>
                  </a:ext>
                </a:extLst>
              </a:tr>
              <a:tr h="339291">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სამეგრელო ზემო სვანეთი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330761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4125630"/>
                  </a:ext>
                </a:extLst>
              </a:tr>
              <a:tr h="660749">
                <a:tc>
                  <a:txBody>
                    <a:bodyPr/>
                    <a:lstStyle/>
                    <a:p>
                      <a:pPr algn="l" fontAlgn="ctr"/>
                      <a:r>
                        <a:rPr lang="ka-GE" sz="1100" b="1" i="0" u="none" strike="noStrike" dirty="0">
                          <a:solidFill>
                            <a:schemeClr val="accent4">
                              <a:lumMod val="75000"/>
                            </a:schemeClr>
                          </a:solidFill>
                          <a:effectLst/>
                          <a:latin typeface="Sylfaen" panose="010A0502050306030303" pitchFamily="18" charset="0"/>
                        </a:rPr>
                        <a:t>სულ იმერეთი, რაჭა-ლეჩხუმი, გურია, სამეგრელო, ზემო სვანეთი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1010106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440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440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660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150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136527108"/>
                  </a:ext>
                </a:extLst>
              </a:tr>
              <a:tr h="171549">
                <a:tc>
                  <a:txBody>
                    <a:bodyPr/>
                    <a:lstStyle/>
                    <a:p>
                      <a:pPr algn="l" fontAlgn="b"/>
                      <a:r>
                        <a:rPr lang="ka-GE" sz="1100" b="0" i="0" u="none" strike="noStrike" dirty="0">
                          <a:solidFill>
                            <a:schemeClr val="accent4">
                              <a:lumMod val="75000"/>
                            </a:schemeClr>
                          </a:solidFill>
                          <a:effectLst/>
                          <a:latin typeface="Sylfaen" panose="010A0502050306030303" pitchFamily="18" charset="0"/>
                        </a:rPr>
                        <a:t>სამცხე-ჯავახეთი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160504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889342"/>
                  </a:ext>
                </a:extLst>
              </a:tr>
              <a:tr h="60918">
                <a:tc>
                  <a:txBody>
                    <a:bodyPr/>
                    <a:lstStyle/>
                    <a:p>
                      <a:pPr algn="l" fontAlgn="b"/>
                      <a:r>
                        <a:rPr lang="ka-GE" sz="1100" b="0" i="0" u="none" strike="noStrike" dirty="0">
                          <a:solidFill>
                            <a:schemeClr val="accent4">
                              <a:lumMod val="75000"/>
                            </a:schemeClr>
                          </a:solidFill>
                          <a:effectLst/>
                          <a:latin typeface="Sylfaen" panose="010A0502050306030303" pitchFamily="18" charset="0"/>
                        </a:rPr>
                        <a:t>შიდა ქართლი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263382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856314"/>
                  </a:ext>
                </a:extLst>
              </a:tr>
              <a:tr h="171549">
                <a:tc>
                  <a:txBody>
                    <a:bodyPr/>
                    <a:lstStyle/>
                    <a:p>
                      <a:pPr algn="l" fontAlgn="b"/>
                      <a:r>
                        <a:rPr lang="ka-GE" sz="1100" b="0" i="0" u="none" strike="noStrike" dirty="0">
                          <a:solidFill>
                            <a:schemeClr val="accent4">
                              <a:lumMod val="75000"/>
                            </a:schemeClr>
                          </a:solidFill>
                          <a:effectLst/>
                          <a:latin typeface="Sylfaen" panose="010A0502050306030303" pitchFamily="18" charset="0"/>
                        </a:rPr>
                        <a:t>ქვემო ქართლი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423986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48</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846981"/>
                  </a:ext>
                </a:extLst>
              </a:tr>
              <a:tr h="339291">
                <a:tc>
                  <a:txBody>
                    <a:bodyPr/>
                    <a:lstStyle/>
                    <a:p>
                      <a:pPr algn="l" fontAlgn="b"/>
                      <a:r>
                        <a:rPr lang="ka-GE" sz="1100" b="1" i="0" u="none" strike="noStrike" dirty="0">
                          <a:solidFill>
                            <a:schemeClr val="accent4">
                              <a:lumMod val="75000"/>
                            </a:schemeClr>
                          </a:solidFill>
                          <a:effectLst/>
                          <a:latin typeface="Sylfaen" panose="010A0502050306030303" pitchFamily="18" charset="0"/>
                        </a:rPr>
                        <a:t>სულ სამცხე ჯავახეთი, შიდა, ქვემო ქართლი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847872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170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170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96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8</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511886153"/>
                  </a:ext>
                </a:extLst>
              </a:tr>
              <a:tr h="171549">
                <a:tc>
                  <a:txBody>
                    <a:bodyPr/>
                    <a:lstStyle/>
                    <a:p>
                      <a:pPr algn="l" fontAlgn="b"/>
                      <a:r>
                        <a:rPr lang="ka-GE" sz="1100" b="0" i="0" u="none" strike="noStrike" dirty="0">
                          <a:solidFill>
                            <a:schemeClr val="accent4">
                              <a:lumMod val="75000"/>
                            </a:schemeClr>
                          </a:solidFill>
                          <a:effectLst/>
                          <a:latin typeface="Sylfaen" panose="010A0502050306030303" pitchFamily="18" charset="0"/>
                        </a:rPr>
                        <a:t>აჭარა, გურიის ნაწილი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ka-GE" sz="1050" b="0" i="0" u="none" strike="noStrike">
                          <a:solidFill>
                            <a:srgbClr val="000000"/>
                          </a:solidFill>
                          <a:effectLst/>
                          <a:latin typeface="Sylfaen" panose="010A0502050306030303" pitchFamily="18" charset="0"/>
                        </a:rPr>
                        <a:t>333953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744775"/>
                  </a:ext>
                </a:extLst>
              </a:tr>
              <a:tr h="171549">
                <a:tc>
                  <a:txBody>
                    <a:bodyPr/>
                    <a:lstStyle/>
                    <a:p>
                      <a:pPr algn="l" fontAlgn="b"/>
                      <a:r>
                        <a:rPr lang="ka-GE" sz="1100" b="1" i="0" u="none" strike="noStrike" dirty="0">
                          <a:solidFill>
                            <a:schemeClr val="accent4">
                              <a:lumMod val="75000"/>
                            </a:schemeClr>
                          </a:solidFill>
                          <a:effectLst/>
                          <a:latin typeface="Sylfaen" panose="010A0502050306030303" pitchFamily="18" charset="0"/>
                        </a:rPr>
                        <a:t>სულ აჭარა</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333953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499405519"/>
                  </a:ext>
                </a:extLst>
              </a:tr>
              <a:tr h="282068">
                <a:tc>
                  <a:txBody>
                    <a:bodyPr/>
                    <a:lstStyle/>
                    <a:p>
                      <a:pPr algn="l" fontAlgn="ctr"/>
                      <a:r>
                        <a:rPr lang="ka-GE" sz="1100" b="1" i="0" u="none" strike="noStrike" dirty="0">
                          <a:solidFill>
                            <a:schemeClr val="accent4">
                              <a:lumMod val="75000"/>
                            </a:schemeClr>
                          </a:solidFill>
                          <a:effectLst/>
                          <a:latin typeface="Sylfaen" panose="010A0502050306030303" pitchFamily="18" charset="0"/>
                        </a:rPr>
                        <a:t>სულ საქართველო</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3713804</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1040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1040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300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85</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19</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445</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32</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1920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16</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dirty="0">
                          <a:solidFill>
                            <a:srgbClr val="000000"/>
                          </a:solidFill>
                          <a:effectLst/>
                          <a:latin typeface="Sylfaen" panose="010A0502050306030303" pitchFamily="18" charset="0"/>
                        </a:rPr>
                        <a:t>480</a:t>
                      </a:r>
                    </a:p>
                  </a:txBody>
                  <a:tcPr marL="3632" marR="3632" marT="36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9306042"/>
                  </a:ext>
                </a:extLst>
              </a:tr>
              <a:tr h="339291">
                <a:tc gridSpan="6">
                  <a:txBody>
                    <a:bodyPr/>
                    <a:lstStyle/>
                    <a:p>
                      <a:pPr algn="l" fontAlgn="t"/>
                      <a:r>
                        <a:rPr lang="ka-GE" sz="1050" b="0" i="0" u="none" strike="noStrike" dirty="0">
                          <a:solidFill>
                            <a:srgbClr val="000000"/>
                          </a:solidFill>
                          <a:effectLst/>
                          <a:latin typeface="Sylfaen" panose="010A0502050306030303" pitchFamily="18" charset="0"/>
                        </a:rPr>
                        <a:t>მაღალი ინტენსივობის სევისებში ჩართული პაციენტების რაოდენობა</a:t>
                      </a:r>
                    </a:p>
                  </a:txBody>
                  <a:tcPr marL="3632" marR="3632" marT="36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2">
                  <a:txBody>
                    <a:bodyPr/>
                    <a:lstStyle/>
                    <a:p>
                      <a:pPr algn="l" fontAlgn="t"/>
                      <a:r>
                        <a:rPr lang="ka-GE" sz="1050" b="0" i="0" u="none" strike="noStrike">
                          <a:solidFill>
                            <a:srgbClr val="000000"/>
                          </a:solidFill>
                          <a:effectLst/>
                          <a:latin typeface="Sylfaen" panose="010A0502050306030303" pitchFamily="18" charset="0"/>
                        </a:rPr>
                        <a:t>1425</a:t>
                      </a:r>
                    </a:p>
                  </a:txBody>
                  <a:tcPr marL="3632" marR="3632" marT="363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gridSpan="4">
                  <a:txBody>
                    <a:bodyPr/>
                    <a:lstStyle/>
                    <a:p>
                      <a:pPr algn="l" fontAlgn="t"/>
                      <a:r>
                        <a:rPr lang="ka-GE" sz="1050" b="0" i="0" u="none" strike="noStrike">
                          <a:solidFill>
                            <a:srgbClr val="000000"/>
                          </a:solidFill>
                          <a:effectLst/>
                          <a:latin typeface="Sylfaen" panose="010A0502050306030303" pitchFamily="18" charset="0"/>
                        </a:rPr>
                        <a:t>საშუალო ინტენსივობის სერვისებში ჩართული პაციენტების რ-ბა</a:t>
                      </a:r>
                    </a:p>
                  </a:txBody>
                  <a:tcPr marL="3632" marR="3632" marT="36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gridSpan="2">
                  <a:txBody>
                    <a:bodyPr/>
                    <a:lstStyle/>
                    <a:p>
                      <a:pPr algn="l" fontAlgn="t"/>
                      <a:r>
                        <a:rPr lang="ka-GE" sz="1050" b="0" i="0" u="none" strike="noStrike">
                          <a:solidFill>
                            <a:srgbClr val="000000"/>
                          </a:solidFill>
                          <a:effectLst/>
                          <a:latin typeface="Sylfaen" panose="010A0502050306030303" pitchFamily="18" charset="0"/>
                        </a:rPr>
                        <a:t>2845</a:t>
                      </a:r>
                    </a:p>
                  </a:txBody>
                  <a:tcPr marL="3632" marR="3632" marT="363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extLst>
                  <a:ext uri="{0D108BD9-81ED-4DB2-BD59-A6C34878D82A}">
                    <a16:rowId xmlns:a16="http://schemas.microsoft.com/office/drawing/2014/main" val="1641441706"/>
                  </a:ext>
                </a:extLst>
              </a:tr>
              <a:tr h="318526">
                <a:tc gridSpan="12">
                  <a:txBody>
                    <a:bodyPr/>
                    <a:lstStyle/>
                    <a:p>
                      <a:pPr algn="l" fontAlgn="t"/>
                      <a:r>
                        <a:rPr lang="ka-GE" sz="1050" b="0" i="0" u="none" strike="noStrike" dirty="0">
                          <a:solidFill>
                            <a:srgbClr val="000000"/>
                          </a:solidFill>
                          <a:effectLst/>
                          <a:latin typeface="Sylfaen" panose="010A0502050306030303" pitchFamily="18" charset="0"/>
                        </a:rPr>
                        <a:t>სულ მაღალი და სასუალო ინტენსივობის სერვისებში ჩართული პირების რაოდენობა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2">
                  <a:txBody>
                    <a:bodyPr/>
                    <a:lstStyle/>
                    <a:p>
                      <a:pPr algn="l" fontAlgn="t"/>
                      <a:r>
                        <a:rPr lang="ka-GE" sz="1400" b="1" i="0" u="none" strike="noStrike" dirty="0">
                          <a:solidFill>
                            <a:schemeClr val="accent5">
                              <a:lumMod val="75000"/>
                            </a:schemeClr>
                          </a:solidFill>
                          <a:effectLst/>
                          <a:latin typeface="Sylfaen" panose="010A0502050306030303" pitchFamily="18" charset="0"/>
                        </a:rPr>
                        <a:t>4270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extLst>
                  <a:ext uri="{0D108BD9-81ED-4DB2-BD59-A6C34878D82A}">
                    <a16:rowId xmlns:a16="http://schemas.microsoft.com/office/drawing/2014/main" val="1024486511"/>
                  </a:ext>
                </a:extLst>
              </a:tr>
            </a:tbl>
          </a:graphicData>
        </a:graphic>
      </p:graphicFrame>
      <p:sp>
        <p:nvSpPr>
          <p:cNvPr id="10" name="Rectangle 9">
            <a:extLst>
              <a:ext uri="{FF2B5EF4-FFF2-40B4-BE49-F238E27FC236}">
                <a16:creationId xmlns:a16="http://schemas.microsoft.com/office/drawing/2014/main" id="{EA3345DC-7295-4360-8A29-872AA31A8D95}"/>
              </a:ext>
            </a:extLst>
          </p:cNvPr>
          <p:cNvSpPr/>
          <p:nvPr/>
        </p:nvSpPr>
        <p:spPr>
          <a:xfrm>
            <a:off x="1852814" y="315685"/>
            <a:ext cx="5301342" cy="6138277"/>
          </a:xfrm>
          <a:prstGeom prst="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1" name="Rectangle 10">
            <a:extLst>
              <a:ext uri="{FF2B5EF4-FFF2-40B4-BE49-F238E27FC236}">
                <a16:creationId xmlns:a16="http://schemas.microsoft.com/office/drawing/2014/main" id="{8CE72B23-88B0-4E7C-9529-A1EA0D33EF6F}"/>
              </a:ext>
            </a:extLst>
          </p:cNvPr>
          <p:cNvSpPr/>
          <p:nvPr/>
        </p:nvSpPr>
        <p:spPr>
          <a:xfrm>
            <a:off x="7285056" y="315684"/>
            <a:ext cx="4485186" cy="6138278"/>
          </a:xfrm>
          <a:prstGeom prst="rect">
            <a:avLst/>
          </a:prstGeom>
          <a:solidFill>
            <a:schemeClr val="accent4">
              <a:lumMod val="75000"/>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a-GE"/>
          </a:p>
        </p:txBody>
      </p:sp>
      <p:sp>
        <p:nvSpPr>
          <p:cNvPr id="2" name="Rectangle 1">
            <a:extLst>
              <a:ext uri="{FF2B5EF4-FFF2-40B4-BE49-F238E27FC236}">
                <a16:creationId xmlns:a16="http://schemas.microsoft.com/office/drawing/2014/main" id="{C937A7C6-BD0D-4C55-831F-43690EA3E216}"/>
              </a:ext>
            </a:extLst>
          </p:cNvPr>
          <p:cNvSpPr/>
          <p:nvPr/>
        </p:nvSpPr>
        <p:spPr>
          <a:xfrm>
            <a:off x="244548" y="315685"/>
            <a:ext cx="1608266" cy="6138277"/>
          </a:xfrm>
          <a:prstGeom prst="rect">
            <a:avLst/>
          </a:prstGeom>
          <a:solidFill>
            <a:schemeClr val="accent6">
              <a:lumMod val="60000"/>
              <a:lumOff val="40000"/>
              <a:alpha val="11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Tree>
    <p:extLst>
      <p:ext uri="{BB962C8B-B14F-4D97-AF65-F5344CB8AC3E}">
        <p14:creationId xmlns:p14="http://schemas.microsoft.com/office/powerpoint/2010/main" val="10774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904875"/>
          </a:xfrm>
        </p:spPr>
        <p:txBody>
          <a:bodyPr>
            <a:normAutofit fontScale="90000"/>
          </a:bodyPr>
          <a:lstStyle/>
          <a:p>
            <a:r>
              <a:rPr lang="en-US" dirty="0"/>
              <a:t>"State Concept on Mental Health Care" 2013) </a:t>
            </a:r>
            <a:br>
              <a:rPr lang="en-US" dirty="0"/>
            </a:br>
            <a:endParaRPr lang="ka-GE" dirty="0"/>
          </a:p>
        </p:txBody>
      </p:sp>
      <p:graphicFrame>
        <p:nvGraphicFramePr>
          <p:cNvPr id="5" name="Diagram 4"/>
          <p:cNvGraphicFramePr/>
          <p:nvPr>
            <p:extLst/>
          </p:nvPr>
        </p:nvGraphicFramePr>
        <p:xfrm>
          <a:off x="2032000" y="10955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93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Concept on Mental Health Care" 2013) </a:t>
            </a:r>
            <a:endParaRPr lang="ka-GE" dirty="0"/>
          </a:p>
        </p:txBody>
      </p:sp>
      <p:sp>
        <p:nvSpPr>
          <p:cNvPr id="3" name="Content Placeholder 2"/>
          <p:cNvSpPr>
            <a:spLocks noGrp="1"/>
          </p:cNvSpPr>
          <p:nvPr>
            <p:ph idx="1"/>
          </p:nvPr>
        </p:nvSpPr>
        <p:spPr>
          <a:xfrm>
            <a:off x="838200" y="1602889"/>
            <a:ext cx="10515600" cy="4574074"/>
          </a:xfrm>
        </p:spPr>
        <p:txBody>
          <a:bodyPr/>
          <a:lstStyle/>
          <a:p>
            <a:pPr>
              <a:lnSpc>
                <a:spcPct val="200000"/>
              </a:lnSpc>
            </a:pPr>
            <a:r>
              <a:rPr lang="en-US" dirty="0"/>
              <a:t>Integrated -  into healthcare and social security; into the society instead of isolation</a:t>
            </a:r>
          </a:p>
          <a:p>
            <a:pPr>
              <a:lnSpc>
                <a:spcPct val="200000"/>
              </a:lnSpc>
            </a:pPr>
            <a:r>
              <a:rPr lang="en-US" dirty="0"/>
              <a:t>Patient-oriented </a:t>
            </a:r>
          </a:p>
          <a:p>
            <a:pPr>
              <a:lnSpc>
                <a:spcPct val="200000"/>
              </a:lnSpc>
            </a:pPr>
            <a:r>
              <a:rPr lang="en-US" dirty="0"/>
              <a:t>Continuous</a:t>
            </a:r>
            <a:endParaRPr lang="ka-GE" dirty="0"/>
          </a:p>
        </p:txBody>
      </p:sp>
    </p:spTree>
    <p:extLst>
      <p:ext uri="{BB962C8B-B14F-4D97-AF65-F5344CB8AC3E}">
        <p14:creationId xmlns:p14="http://schemas.microsoft.com/office/powerpoint/2010/main" val="6527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803"/>
          </a:xfrm>
        </p:spPr>
        <p:txBody>
          <a:bodyPr>
            <a:normAutofit fontScale="90000"/>
          </a:bodyPr>
          <a:lstStyle/>
          <a:p>
            <a:pPr algn="ctr"/>
            <a:r>
              <a:rPr lang="en-US" dirty="0"/>
              <a:t>Strategy and Action Plan (NAP)  for 2015-2020</a:t>
            </a:r>
            <a:endParaRPr lang="ka-GE" dirty="0"/>
          </a:p>
        </p:txBody>
      </p:sp>
      <p:sp>
        <p:nvSpPr>
          <p:cNvPr id="3" name="Content Placeholder 2"/>
          <p:cNvSpPr>
            <a:spLocks noGrp="1"/>
          </p:cNvSpPr>
          <p:nvPr>
            <p:ph idx="1"/>
          </p:nvPr>
        </p:nvSpPr>
        <p:spPr>
          <a:xfrm>
            <a:off x="838200" y="1380226"/>
            <a:ext cx="10515600" cy="5262113"/>
          </a:xfrm>
        </p:spPr>
        <p:txBody>
          <a:bodyPr>
            <a:normAutofit/>
          </a:bodyPr>
          <a:lstStyle/>
          <a:p>
            <a:pPr marL="0" indent="0" algn="ctr">
              <a:buNone/>
            </a:pPr>
            <a:r>
              <a:rPr lang="en-US" dirty="0"/>
              <a:t>Strategic priorities  </a:t>
            </a:r>
          </a:p>
          <a:p>
            <a:pPr marL="0" indent="0" algn="ctr">
              <a:buNone/>
            </a:pPr>
            <a:endParaRPr lang="en-US" dirty="0"/>
          </a:p>
          <a:p>
            <a:pPr marL="514350" indent="-514350">
              <a:lnSpc>
                <a:spcPct val="150000"/>
              </a:lnSpc>
              <a:buAutoNum type="arabicPeriod"/>
            </a:pPr>
            <a:r>
              <a:rPr lang="en-US" dirty="0"/>
              <a:t>Improving the quality and accessibility of mental health care services; </a:t>
            </a:r>
          </a:p>
          <a:p>
            <a:pPr marL="514350" indent="-514350">
              <a:lnSpc>
                <a:spcPct val="150000"/>
              </a:lnSpc>
              <a:buFont typeface="Arial" panose="020B0604020202020204" pitchFamily="34" charset="0"/>
              <a:buAutoNum type="arabicPeriod"/>
            </a:pPr>
            <a:r>
              <a:rPr lang="en-US" dirty="0"/>
              <a:t>Developing mental health services considering the </a:t>
            </a:r>
            <a:r>
              <a:rPr lang="en-US" b="1" dirty="0">
                <a:solidFill>
                  <a:srgbClr val="FF0000"/>
                </a:solidFill>
              </a:rPr>
              <a:t>catchment area</a:t>
            </a:r>
            <a:r>
              <a:rPr lang="en-US" dirty="0"/>
              <a:t>; </a:t>
            </a:r>
          </a:p>
          <a:p>
            <a:pPr marL="514350" indent="-514350">
              <a:lnSpc>
                <a:spcPct val="150000"/>
              </a:lnSpc>
              <a:buAutoNum type="arabicPeriod"/>
            </a:pPr>
            <a:r>
              <a:rPr lang="en-US" dirty="0"/>
              <a:t>Raising public awareness, changing the attitude/reducing stigma</a:t>
            </a:r>
          </a:p>
          <a:p>
            <a:pPr marL="514350" indent="-514350">
              <a:lnSpc>
                <a:spcPct val="150000"/>
              </a:lnSpc>
              <a:buAutoNum type="arabicPeriod"/>
            </a:pPr>
            <a:r>
              <a:rPr lang="en-US" dirty="0"/>
              <a:t>Improving management of the mental health field </a:t>
            </a:r>
          </a:p>
        </p:txBody>
      </p:sp>
    </p:spTree>
    <p:extLst>
      <p:ext uri="{BB962C8B-B14F-4D97-AF65-F5344CB8AC3E}">
        <p14:creationId xmlns:p14="http://schemas.microsoft.com/office/powerpoint/2010/main" val="64362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7F6A-31D4-4D6A-923F-D8C0960E133C}"/>
              </a:ext>
            </a:extLst>
          </p:cNvPr>
          <p:cNvSpPr>
            <a:spLocks noGrp="1"/>
          </p:cNvSpPr>
          <p:nvPr>
            <p:ph type="title"/>
          </p:nvPr>
        </p:nvSpPr>
        <p:spPr/>
        <p:txBody>
          <a:bodyPr/>
          <a:lstStyle/>
          <a:p>
            <a:r>
              <a:rPr lang="en-US" dirty="0"/>
              <a:t>Components for the mapping document</a:t>
            </a:r>
            <a:endParaRPr lang="ka-GE" dirty="0"/>
          </a:p>
        </p:txBody>
      </p:sp>
      <p:sp>
        <p:nvSpPr>
          <p:cNvPr id="3" name="Content Placeholder 2">
            <a:extLst>
              <a:ext uri="{FF2B5EF4-FFF2-40B4-BE49-F238E27FC236}">
                <a16:creationId xmlns:a16="http://schemas.microsoft.com/office/drawing/2014/main" id="{9D529C0D-3070-4B3E-8F37-86BEBAFE0B01}"/>
              </a:ext>
            </a:extLst>
          </p:cNvPr>
          <p:cNvSpPr>
            <a:spLocks noGrp="1"/>
          </p:cNvSpPr>
          <p:nvPr>
            <p:ph idx="1"/>
          </p:nvPr>
        </p:nvSpPr>
        <p:spPr/>
        <p:txBody>
          <a:bodyPr/>
          <a:lstStyle/>
          <a:p>
            <a:pPr>
              <a:lnSpc>
                <a:spcPct val="200000"/>
              </a:lnSpc>
            </a:pPr>
            <a:r>
              <a:rPr lang="en-US" dirty="0"/>
              <a:t>General Indicators – Population (Country, Local)</a:t>
            </a:r>
          </a:p>
          <a:p>
            <a:pPr>
              <a:lnSpc>
                <a:spcPct val="200000"/>
              </a:lnSpc>
            </a:pPr>
            <a:r>
              <a:rPr lang="en-US" dirty="0"/>
              <a:t>Mental Health Indicators (NCDC, WHO, NIMH, NHS) – Country, Region</a:t>
            </a:r>
          </a:p>
          <a:p>
            <a:pPr>
              <a:lnSpc>
                <a:spcPct val="200000"/>
              </a:lnSpc>
            </a:pPr>
            <a:r>
              <a:rPr lang="en-US" dirty="0"/>
              <a:t>Existing Mental Health Services – State program, Local, Municipal</a:t>
            </a:r>
          </a:p>
        </p:txBody>
      </p:sp>
    </p:spTree>
    <p:extLst>
      <p:ext uri="{BB962C8B-B14F-4D97-AF65-F5344CB8AC3E}">
        <p14:creationId xmlns:p14="http://schemas.microsoft.com/office/powerpoint/2010/main" val="113960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FFC195-A42D-48E7-875C-74C3FE66C3F3}"/>
              </a:ext>
            </a:extLst>
          </p:cNvPr>
          <p:cNvGraphicFramePr>
            <a:graphicFrameLocks noGrp="1"/>
          </p:cNvGraphicFramePr>
          <p:nvPr>
            <p:extLst>
              <p:ext uri="{D42A27DB-BD31-4B8C-83A1-F6EECF244321}">
                <p14:modId xmlns:p14="http://schemas.microsoft.com/office/powerpoint/2010/main" val="3483149863"/>
              </p:ext>
            </p:extLst>
          </p:nvPr>
        </p:nvGraphicFramePr>
        <p:xfrm>
          <a:off x="471814" y="139446"/>
          <a:ext cx="11248372" cy="6151372"/>
        </p:xfrm>
        <a:graphic>
          <a:graphicData uri="http://schemas.openxmlformats.org/drawingml/2006/table">
            <a:tbl>
              <a:tblPr/>
              <a:tblGrid>
                <a:gridCol w="282790">
                  <a:extLst>
                    <a:ext uri="{9D8B030D-6E8A-4147-A177-3AD203B41FA5}">
                      <a16:colId xmlns:a16="http://schemas.microsoft.com/office/drawing/2014/main" val="3878402590"/>
                    </a:ext>
                  </a:extLst>
                </a:gridCol>
                <a:gridCol w="3178066">
                  <a:extLst>
                    <a:ext uri="{9D8B030D-6E8A-4147-A177-3AD203B41FA5}">
                      <a16:colId xmlns:a16="http://schemas.microsoft.com/office/drawing/2014/main" val="564457129"/>
                    </a:ext>
                  </a:extLst>
                </a:gridCol>
                <a:gridCol w="1811472">
                  <a:extLst>
                    <a:ext uri="{9D8B030D-6E8A-4147-A177-3AD203B41FA5}">
                      <a16:colId xmlns:a16="http://schemas.microsoft.com/office/drawing/2014/main" val="3015853561"/>
                    </a:ext>
                  </a:extLst>
                </a:gridCol>
                <a:gridCol w="2048164">
                  <a:extLst>
                    <a:ext uri="{9D8B030D-6E8A-4147-A177-3AD203B41FA5}">
                      <a16:colId xmlns:a16="http://schemas.microsoft.com/office/drawing/2014/main" val="839264212"/>
                    </a:ext>
                  </a:extLst>
                </a:gridCol>
                <a:gridCol w="2047301">
                  <a:extLst>
                    <a:ext uri="{9D8B030D-6E8A-4147-A177-3AD203B41FA5}">
                      <a16:colId xmlns:a16="http://schemas.microsoft.com/office/drawing/2014/main" val="1044334049"/>
                    </a:ext>
                  </a:extLst>
                </a:gridCol>
                <a:gridCol w="1880579">
                  <a:extLst>
                    <a:ext uri="{9D8B030D-6E8A-4147-A177-3AD203B41FA5}">
                      <a16:colId xmlns:a16="http://schemas.microsoft.com/office/drawing/2014/main" val="3213302516"/>
                    </a:ext>
                  </a:extLst>
                </a:gridCol>
              </a:tblGrid>
              <a:tr h="307340">
                <a:tc gridSpan="6">
                  <a:txBody>
                    <a:bodyPr/>
                    <a:lstStyle/>
                    <a:p>
                      <a:pPr algn="ctr" fontAlgn="t">
                        <a:lnSpc>
                          <a:spcPct val="107000"/>
                        </a:lnSpc>
                        <a:spcAft>
                          <a:spcPts val="800"/>
                        </a:spcAft>
                      </a:pPr>
                      <a:r>
                        <a:rPr lang="en-US" sz="2000" kern="1200" dirty="0">
                          <a:effectLst/>
                          <a:latin typeface="Sylfaen" panose="010A0502050306030303" pitchFamily="18" charset="0"/>
                          <a:ea typeface="Times New Roman" panose="02020603050405020304" pitchFamily="18" charset="0"/>
                          <a:cs typeface="Sylfaen" panose="010A0502050306030303" pitchFamily="18" charset="0"/>
                        </a:rPr>
                        <a:t>State Mental Health Care program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037928522"/>
                  </a:ext>
                </a:extLst>
              </a:tr>
              <a:tr h="153670">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en-US" sz="2000" kern="1200">
                          <a:effectLst/>
                          <a:latin typeface="Sylfaen" panose="010A0502050306030303" pitchFamily="18" charset="0"/>
                          <a:ea typeface="Times New Roman" panose="02020603050405020304" pitchFamily="18" charset="0"/>
                          <a:cs typeface="Sylfaen" panose="010A0502050306030303" pitchFamily="18" charset="0"/>
                        </a:rPr>
                        <a:t>Service</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gridSpan="4">
                  <a:txBody>
                    <a:bodyPr/>
                    <a:lstStyle/>
                    <a:p>
                      <a:pPr algn="ctr" fontAlgn="t">
                        <a:lnSpc>
                          <a:spcPct val="107000"/>
                        </a:lnSpc>
                        <a:spcAft>
                          <a:spcPts val="800"/>
                        </a:spcAft>
                      </a:pPr>
                      <a:r>
                        <a:rPr lang="en-US" sz="2000" kern="1200" dirty="0">
                          <a:effectLst/>
                          <a:latin typeface="Sylfaen" panose="010A0502050306030303" pitchFamily="18" charset="0"/>
                          <a:ea typeface="Times New Roman" panose="02020603050405020304" pitchFamily="18" charset="0"/>
                          <a:cs typeface="Sylfaen" panose="010A0502050306030303" pitchFamily="18" charset="0"/>
                        </a:rPr>
                        <a:t>Budget in GEL</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58047981"/>
                  </a:ext>
                </a:extLst>
              </a:tr>
              <a:tr h="202565">
                <a:tc>
                  <a:txBody>
                    <a:bodyPr/>
                    <a:lstStyle/>
                    <a:p>
                      <a:endParaRPr lang="ka-GE"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800"/>
                        </a:spcAft>
                      </a:pPr>
                      <a:r>
                        <a:rPr lang="ka-GE"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2019</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2018</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b">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2017</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endParaRPr lang="ka-GE"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663575571"/>
                  </a:ext>
                </a:extLst>
              </a:tr>
              <a:tr h="198120">
                <a:tc>
                  <a:txBody>
                    <a:bodyPr/>
                    <a:lstStyle/>
                    <a:p>
                      <a:pPr algn="ctr" fontAlgn="t">
                        <a:lnSpc>
                          <a:spcPct val="107000"/>
                        </a:lnSpc>
                        <a:spcAft>
                          <a:spcPts val="800"/>
                        </a:spcAft>
                      </a:pPr>
                      <a:r>
                        <a:rPr lang="ka-GE" sz="2000" kern="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ka-GE"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outpatient MH service</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6 850 000,00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5 570 700,00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2 865 300,00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b="1" kern="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&gt; 2,4 </a:t>
                      </a:r>
                      <a:r>
                        <a:rPr lang="en-US" sz="2000" b="1" kern="1200" dirty="0">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fold</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510870369"/>
                  </a:ext>
                </a:extLst>
              </a:tr>
              <a:tr h="336550">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2</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ka-GE" sz="2000" dirty="0">
                          <a:effectLst/>
                          <a:latin typeface="Times New Roman" panose="02020603050405020304" pitchFamily="18" charset="0"/>
                          <a:ea typeface="Times New Roman" panose="02020603050405020304" pitchFamily="18" charset="0"/>
                          <a:cs typeface="Times New Roman" panose="02020603050405020304" pitchFamily="18" charset="0"/>
                        </a:rPr>
                        <a:t>Psycho-social rehabilitation/day care center</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88 000,00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77 800,00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70 100,00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&gt; 0,3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722595731"/>
                  </a:ext>
                </a:extLst>
              </a:tr>
              <a:tr h="307340">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3</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ka-GE" sz="2000" dirty="0">
                          <a:effectLst/>
                          <a:latin typeface="Times New Roman" panose="02020603050405020304" pitchFamily="18" charset="0"/>
                          <a:ea typeface="Times New Roman" panose="02020603050405020304" pitchFamily="18" charset="0"/>
                          <a:cs typeface="Times New Roman" panose="02020603050405020304" pitchFamily="18" charset="0"/>
                        </a:rPr>
                        <a:t>Child and adolescent mental health community service.</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151 000,00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151 000,00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151 000,00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0</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775579804"/>
                  </a:ext>
                </a:extLst>
              </a:tr>
              <a:tr h="254000">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4</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ka-GE" sz="2000" dirty="0">
                          <a:effectLst/>
                          <a:latin typeface="Times New Roman" panose="02020603050405020304" pitchFamily="18" charset="0"/>
                          <a:ea typeface="Times New Roman" panose="02020603050405020304" pitchFamily="18" charset="0"/>
                          <a:cs typeface="Times New Roman" panose="02020603050405020304" pitchFamily="18" charset="0"/>
                        </a:rPr>
                        <a:t>Crises intervention service</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662 300,00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662 300,00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662 300,00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0</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790936975"/>
                  </a:ext>
                </a:extLst>
              </a:tr>
              <a:tr h="0">
                <a:tc>
                  <a:txBody>
                    <a:bodyPr/>
                    <a:lstStyle/>
                    <a:p>
                      <a:pPr algn="ctr" fontAlgn="t">
                        <a:lnSpc>
                          <a:spcPct val="107000"/>
                        </a:lnSpc>
                        <a:spcAft>
                          <a:spcPts val="800"/>
                        </a:spcAft>
                      </a:pPr>
                      <a:r>
                        <a:rPr lang="ka-GE" sz="2000" kern="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ka-GE"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mobile team</a:t>
                      </a:r>
                      <a:r>
                        <a:rPr lang="ka-GE" sz="2000" kern="1200" dirty="0">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1 718 200,00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774 000,00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232 200,00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b="1" kern="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&gt; 6,4 </a:t>
                      </a:r>
                      <a:r>
                        <a:rPr lang="en-US" sz="2000" b="1" kern="1200" dirty="0">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fold</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70099915"/>
                  </a:ext>
                </a:extLst>
              </a:tr>
              <a:tr h="225425">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6</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MH hospital care for adults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13 660 000,00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12 793 700,00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11 479 100,00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&gt; 0,2</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722438260"/>
                  </a:ext>
                </a:extLst>
              </a:tr>
              <a:tr h="75565">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7</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en-US" sz="2000" kern="1200" dirty="0">
                          <a:effectLst/>
                          <a:latin typeface="Sylfaen" panose="010A0502050306030303" pitchFamily="18" charset="0"/>
                          <a:ea typeface="Times New Roman" panose="02020603050405020304" pitchFamily="18" charset="0"/>
                          <a:cs typeface="Sylfaen" panose="010A0502050306030303" pitchFamily="18" charset="0"/>
                        </a:rPr>
                        <a:t>MH hospital care for children</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360 000,00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350 000,00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endParaRPr lang="ka-GE"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906334667"/>
                  </a:ext>
                </a:extLst>
              </a:tr>
              <a:tr h="321945">
                <a:tc>
                  <a:txBody>
                    <a:bodyPr/>
                    <a:lstStyle/>
                    <a:p>
                      <a:pPr algn="ctr" fontAlgn="t">
                        <a:lnSpc>
                          <a:spcPct val="107000"/>
                        </a:lnSpc>
                        <a:spcAft>
                          <a:spcPts val="800"/>
                        </a:spcAft>
                      </a:pPr>
                      <a:r>
                        <a:rPr lang="ka-GE" sz="2000" kern="120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8</a:t>
                      </a:r>
                      <a:endParaRPr lang="ka-G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fontAlgn="t">
                        <a:lnSpc>
                          <a:spcPct val="107000"/>
                        </a:lnSpc>
                        <a:spcAft>
                          <a:spcPts val="800"/>
                        </a:spcAft>
                      </a:pPr>
                      <a:r>
                        <a:rPr lang="en-US" sz="2000" kern="1200" dirty="0">
                          <a:solidFill>
                            <a:schemeClr val="accent1"/>
                          </a:solidFill>
                          <a:effectLst/>
                          <a:latin typeface="Sylfaen" panose="010A0502050306030303" pitchFamily="18" charset="0"/>
                          <a:ea typeface="Times New Roman" panose="02020603050405020304" pitchFamily="18" charset="0"/>
                          <a:cs typeface="Sylfaen" panose="010A0502050306030303" pitchFamily="18" charset="0"/>
                        </a:rPr>
                        <a:t>Shelter/Residential care for patients with mental disabilities.</a:t>
                      </a:r>
                      <a:endParaRPr lang="ka-GE"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620 500,00 </a:t>
                      </a:r>
                      <a:endParaRPr lang="ka-GE"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620 500,00 </a:t>
                      </a:r>
                      <a:endParaRPr lang="ka-G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540 000,00 </a:t>
                      </a:r>
                      <a:endParaRPr lang="ka-GE"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&gt; 0,1 </a:t>
                      </a:r>
                      <a:endParaRPr lang="ka-GE"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90183282"/>
                  </a:ext>
                </a:extLst>
              </a:tr>
              <a:tr h="607060">
                <a:tc>
                  <a:txBody>
                    <a:bodyPr/>
                    <a:lstStyle/>
                    <a:p>
                      <a:endParaRPr lang="ka-GE"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en-US" sz="2000" kern="1200">
                          <a:effectLst/>
                          <a:latin typeface="Sylfaen" panose="010A0502050306030303" pitchFamily="18" charset="0"/>
                          <a:ea typeface="Times New Roman" panose="02020603050405020304" pitchFamily="18" charset="0"/>
                          <a:cs typeface="Sylfaen" panose="010A0502050306030303" pitchFamily="18" charset="0"/>
                        </a:rPr>
                        <a:t>Total</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24 110 000,00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a:effectLst/>
                          <a:latin typeface="Calibri" panose="020F0502020204030204" pitchFamily="34" charset="0"/>
                          <a:ea typeface="Times New Roman" panose="02020603050405020304" pitchFamily="18" charset="0"/>
                          <a:cs typeface="Calibri" panose="020F0502020204030204" pitchFamily="34" charset="0"/>
                        </a:rPr>
                        <a:t>21 000 000,00 </a:t>
                      </a:r>
                      <a:endParaRPr lang="ka-G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kern="1200" dirty="0">
                          <a:effectLst/>
                          <a:latin typeface="Calibri" panose="020F0502020204030204" pitchFamily="34" charset="0"/>
                          <a:ea typeface="Times New Roman" panose="02020603050405020304" pitchFamily="18" charset="0"/>
                          <a:cs typeface="Calibri" panose="020F0502020204030204" pitchFamily="34" charset="0"/>
                        </a:rPr>
                        <a:t>16 000 000,00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fontAlgn="t">
                        <a:lnSpc>
                          <a:spcPct val="107000"/>
                        </a:lnSpc>
                        <a:spcAft>
                          <a:spcPts val="800"/>
                        </a:spcAft>
                      </a:pPr>
                      <a:r>
                        <a:rPr lang="ka-GE" sz="20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&gt; 8 110 000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096993101"/>
                  </a:ext>
                </a:extLst>
              </a:tr>
            </a:tbl>
          </a:graphicData>
        </a:graphic>
      </p:graphicFrame>
    </p:spTree>
    <p:extLst>
      <p:ext uri="{BB962C8B-B14F-4D97-AF65-F5344CB8AC3E}">
        <p14:creationId xmlns:p14="http://schemas.microsoft.com/office/powerpoint/2010/main" val="158634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BD8F-C05B-4038-9E34-5885D0E92C01}"/>
              </a:ext>
            </a:extLst>
          </p:cNvPr>
          <p:cNvSpPr>
            <a:spLocks noGrp="1"/>
          </p:cNvSpPr>
          <p:nvPr>
            <p:ph type="title"/>
          </p:nvPr>
        </p:nvSpPr>
        <p:spPr/>
        <p:txBody>
          <a:bodyPr/>
          <a:lstStyle/>
          <a:p>
            <a:r>
              <a:rPr lang="en-US" dirty="0"/>
              <a:t>Mental Health Services in Georgia</a:t>
            </a:r>
            <a:endParaRPr lang="ka-GE" dirty="0"/>
          </a:p>
        </p:txBody>
      </p:sp>
      <p:sp>
        <p:nvSpPr>
          <p:cNvPr id="3" name="Content Placeholder 2">
            <a:extLst>
              <a:ext uri="{FF2B5EF4-FFF2-40B4-BE49-F238E27FC236}">
                <a16:creationId xmlns:a16="http://schemas.microsoft.com/office/drawing/2014/main" id="{8A6E7602-1ACE-442A-9BB6-5B0E489F2F74}"/>
              </a:ext>
            </a:extLst>
          </p:cNvPr>
          <p:cNvSpPr>
            <a:spLocks noGrp="1"/>
          </p:cNvSpPr>
          <p:nvPr>
            <p:ph idx="1"/>
          </p:nvPr>
        </p:nvSpPr>
        <p:spPr>
          <a:xfrm>
            <a:off x="651353" y="1528175"/>
            <a:ext cx="10702447" cy="4648788"/>
          </a:xfrm>
        </p:spPr>
        <p:txBody>
          <a:bodyPr/>
          <a:lstStyle/>
          <a:p>
            <a:pPr marL="0" indent="0">
              <a:buNone/>
            </a:pPr>
            <a:r>
              <a:rPr lang="en-US" dirty="0">
                <a:solidFill>
                  <a:srgbClr val="C00000"/>
                </a:solidFill>
              </a:rPr>
              <a:t>Adjara Autonomous Republic:</a:t>
            </a:r>
          </a:p>
          <a:p>
            <a:pPr marL="0" indent="0">
              <a:buNone/>
            </a:pPr>
            <a:r>
              <a:rPr lang="en-US" dirty="0"/>
              <a:t>1. Protected shelter for geriatric patients having mental health problems;</a:t>
            </a:r>
          </a:p>
          <a:p>
            <a:pPr marL="0" indent="0">
              <a:buNone/>
            </a:pPr>
            <a:r>
              <a:rPr lang="en-US" dirty="0"/>
              <a:t>2. Psychosomatic habilitation/rehabilitation of children/adolescents below 18;</a:t>
            </a:r>
          </a:p>
          <a:p>
            <a:pPr marL="0" indent="0">
              <a:buNone/>
            </a:pPr>
            <a:r>
              <a:rPr lang="en-US" dirty="0">
                <a:solidFill>
                  <a:srgbClr val="C00000"/>
                </a:solidFill>
              </a:rPr>
              <a:t>Municipal programs: </a:t>
            </a:r>
          </a:p>
          <a:p>
            <a:pPr marL="0" indent="0">
              <a:buNone/>
            </a:pPr>
            <a:r>
              <a:rPr lang="en-US" dirty="0"/>
              <a:t>1. Tbilisi – a) Short-term mental health crisis intervention for children and adolescents; b) Active (assertive) community treatment ACT </a:t>
            </a:r>
          </a:p>
          <a:p>
            <a:pPr marL="0" indent="0">
              <a:buNone/>
            </a:pPr>
            <a:endParaRPr lang="en-US" dirty="0"/>
          </a:p>
          <a:p>
            <a:pPr marL="0" indent="0">
              <a:buNone/>
            </a:pPr>
            <a:r>
              <a:rPr lang="en-US" dirty="0"/>
              <a:t>2. Batumi – a) Psychosocial MH rehabilitation; b) Mobile community Teams </a:t>
            </a:r>
            <a:endParaRPr lang="ka-GE" dirty="0">
              <a:solidFill>
                <a:srgbClr val="C00000"/>
              </a:solidFill>
            </a:endParaRPr>
          </a:p>
        </p:txBody>
      </p:sp>
    </p:spTree>
    <p:extLst>
      <p:ext uri="{BB962C8B-B14F-4D97-AF65-F5344CB8AC3E}">
        <p14:creationId xmlns:p14="http://schemas.microsoft.com/office/powerpoint/2010/main" val="303820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6EAB-4C59-4DDF-8C25-24DB1C6C7C01}"/>
              </a:ext>
            </a:extLst>
          </p:cNvPr>
          <p:cNvSpPr>
            <a:spLocks noGrp="1"/>
          </p:cNvSpPr>
          <p:nvPr>
            <p:ph type="title"/>
          </p:nvPr>
        </p:nvSpPr>
        <p:spPr/>
        <p:txBody>
          <a:bodyPr>
            <a:normAutofit/>
          </a:bodyPr>
          <a:lstStyle/>
          <a:p>
            <a:pPr algn="ctr"/>
            <a:r>
              <a:rPr lang="en-US" sz="3600" dirty="0"/>
              <a:t>MH Services in Georgia</a:t>
            </a:r>
            <a:endParaRPr lang="ka-GE" sz="3600" dirty="0"/>
          </a:p>
        </p:txBody>
      </p:sp>
      <p:sp>
        <p:nvSpPr>
          <p:cNvPr id="3" name="Content Placeholder 2">
            <a:extLst>
              <a:ext uri="{FF2B5EF4-FFF2-40B4-BE49-F238E27FC236}">
                <a16:creationId xmlns:a16="http://schemas.microsoft.com/office/drawing/2014/main" id="{7AC03095-36BE-4B34-B4AE-62FD7174FE31}"/>
              </a:ext>
            </a:extLst>
          </p:cNvPr>
          <p:cNvSpPr>
            <a:spLocks noGrp="1"/>
          </p:cNvSpPr>
          <p:nvPr>
            <p:ph idx="1"/>
          </p:nvPr>
        </p:nvSpPr>
        <p:spPr>
          <a:xfrm>
            <a:off x="435935" y="1552353"/>
            <a:ext cx="10917865" cy="4940522"/>
          </a:xfrm>
        </p:spPr>
        <p:txBody>
          <a:bodyPr/>
          <a:lstStyle/>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Outpatient MH Community Services </a:t>
            </a:r>
            <a:endParaRPr lang="ka-GE" sz="2400" dirty="0">
              <a:solidFill>
                <a:srgbClr val="000000"/>
              </a:solidFill>
              <a:latin typeface="Calibri" panose="020F0502020204030204" pitchFamily="34" charset="0"/>
            </a:endParaRPr>
          </a:p>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Day Care Centers - MH rehabilitation</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Child and Adolescent MH Services</a:t>
            </a:r>
          </a:p>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MH CIS - Crises Intervention Center for Adults</a:t>
            </a:r>
          </a:p>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MH Community Mobile Team</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Adult Inpatient – Hospital care </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Child Inpatient – Hospital Care</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en-US" sz="2400" dirty="0">
                <a:solidFill>
                  <a:srgbClr val="000000"/>
                </a:solidFill>
                <a:latin typeface="Calibri" panose="020F0502020204030204" pitchFamily="34" charset="0"/>
              </a:rPr>
              <a:t>Shelter/Residential care for patients with mental disabilities.</a:t>
            </a:r>
          </a:p>
          <a:p>
            <a:pPr marL="0" indent="0" fontAlgn="t">
              <a:lnSpc>
                <a:spcPct val="100000"/>
              </a:lnSpc>
              <a:spcBef>
                <a:spcPts val="0"/>
              </a:spcBef>
              <a:buNone/>
            </a:pPr>
            <a:endParaRPr lang="ka-GE" sz="2400" dirty="0">
              <a:solidFill>
                <a:srgbClr val="000000"/>
              </a:solidFill>
              <a:latin typeface="Arial" panose="020B0604020202020204" pitchFamily="34" charset="0"/>
            </a:endParaRPr>
          </a:p>
          <a:p>
            <a:pPr marL="0" fontAlgn="t">
              <a:lnSpc>
                <a:spcPct val="100000"/>
              </a:lnSpc>
              <a:spcBef>
                <a:spcPts val="0"/>
              </a:spcBef>
            </a:pPr>
            <a:r>
              <a:rPr lang="en-US" sz="2400" dirty="0">
                <a:solidFill>
                  <a:srgbClr val="000000"/>
                </a:solidFill>
                <a:latin typeface="Arial" panose="020B0604020202020204" pitchFamily="34" charset="0"/>
              </a:rPr>
              <a:t>ACT</a:t>
            </a:r>
          </a:p>
          <a:p>
            <a:pPr marL="0" fontAlgn="t">
              <a:lnSpc>
                <a:spcPct val="100000"/>
              </a:lnSpc>
              <a:spcBef>
                <a:spcPts val="0"/>
              </a:spcBef>
            </a:pPr>
            <a:r>
              <a:rPr lang="en-GB" sz="2400" dirty="0">
                <a:solidFill>
                  <a:srgbClr val="000000"/>
                </a:solidFill>
                <a:latin typeface="Arial" panose="020B0604020202020204" pitchFamily="34" charset="0"/>
              </a:rPr>
              <a:t>MH CIS - Crises Intervention Centre for Children and Adolescents </a:t>
            </a:r>
          </a:p>
          <a:p>
            <a:pPr marL="0" fontAlgn="t">
              <a:lnSpc>
                <a:spcPct val="100000"/>
              </a:lnSpc>
              <a:spcBef>
                <a:spcPts val="0"/>
              </a:spcBef>
            </a:pPr>
            <a:r>
              <a:rPr lang="en-US" sz="2400" dirty="0">
                <a:solidFill>
                  <a:srgbClr val="000000"/>
                </a:solidFill>
                <a:latin typeface="Arial" panose="020B0604020202020204" pitchFamily="34" charset="0"/>
              </a:rPr>
              <a:t>Geriatric</a:t>
            </a:r>
            <a:r>
              <a:rPr lang="ka-GE" sz="2400" dirty="0">
                <a:solidFill>
                  <a:srgbClr val="000000"/>
                </a:solidFill>
                <a:latin typeface="Arial" panose="020B0604020202020204" pitchFamily="34" charset="0"/>
              </a:rPr>
              <a:t> (50 </a:t>
            </a:r>
            <a:r>
              <a:rPr lang="en-US" sz="2400" dirty="0">
                <a:solidFill>
                  <a:srgbClr val="000000"/>
                </a:solidFill>
                <a:latin typeface="Arial" panose="020B0604020202020204" pitchFamily="34" charset="0"/>
              </a:rPr>
              <a:t>places)</a:t>
            </a:r>
            <a:endParaRPr lang="ka-GE" sz="2400" dirty="0">
              <a:latin typeface="Arial" panose="020B0604020202020204" pitchFamily="34" charset="0"/>
            </a:endParaRPr>
          </a:p>
          <a:p>
            <a:endParaRPr lang="ka-GE" dirty="0"/>
          </a:p>
        </p:txBody>
      </p:sp>
    </p:spTree>
    <p:extLst>
      <p:ext uri="{BB962C8B-B14F-4D97-AF65-F5344CB8AC3E}">
        <p14:creationId xmlns:p14="http://schemas.microsoft.com/office/powerpoint/2010/main" val="28713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up)">
                                      <p:cBhvr>
                                        <p:cTn id="7" dur="500"/>
                                        <p:tgtEl>
                                          <p:spTgt spid="3">
                                            <p:txEl>
                                              <p:pRg st="9" end="9"/>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wipe(up)">
                                      <p:cBhvr>
                                        <p:cTn id="10" dur="500"/>
                                        <p:tgtEl>
                                          <p:spTgt spid="3">
                                            <p:txEl>
                                              <p:pRg st="11" end="1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wipe(up)">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882</TotalTime>
  <Words>2525</Words>
  <Application>Microsoft Office PowerPoint</Application>
  <PresentationFormat>Widescreen</PresentationFormat>
  <Paragraphs>912</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Sylfaen</vt:lpstr>
      <vt:lpstr>Times New Roman</vt:lpstr>
      <vt:lpstr>Office Theme</vt:lpstr>
      <vt:lpstr>Distribution and Organization of Mental  Health Care Services Future vision</vt:lpstr>
      <vt:lpstr>Recent developments</vt:lpstr>
      <vt:lpstr>"State Concept on Mental Health Care" 2013)  </vt:lpstr>
      <vt:lpstr>"State Concept on Mental Health Care" 2013) </vt:lpstr>
      <vt:lpstr>Strategy and Action Plan (NAP)  for 2015-2020</vt:lpstr>
      <vt:lpstr>Components for the mapping document</vt:lpstr>
      <vt:lpstr>PowerPoint Presentation</vt:lpstr>
      <vt:lpstr>Mental Health Services in Georgia</vt:lpstr>
      <vt:lpstr>MH Services in Georgia</vt:lpstr>
      <vt:lpstr>MH in Georgia</vt:lpstr>
      <vt:lpstr>Distribution of mental health diagnosis</vt:lpstr>
      <vt:lpstr>PowerPoint Presentation</vt:lpstr>
      <vt:lpstr>MH Services</vt:lpstr>
      <vt:lpstr>Community outpatient mental health service (COMHS)</vt:lpstr>
      <vt:lpstr>Indicators measuring service efficacy for COMHS</vt:lpstr>
      <vt:lpstr>Community outpatient mental health service (COMHS)</vt:lpstr>
      <vt:lpstr>Community Mobile Team  </vt:lpstr>
      <vt:lpstr>PowerPoint Presentation</vt:lpstr>
      <vt:lpstr>Hospital Inpatient MH Care</vt:lpstr>
      <vt:lpstr>PowerPoint Presentation</vt:lpstr>
      <vt:lpstr>PowerPoint Presentation</vt:lpstr>
      <vt:lpstr>PowerPoint Presentation</vt:lpstr>
      <vt:lpstr>Hospital Care</vt:lpstr>
      <vt:lpstr>High, Moderate and Low intensity MH services</vt:lpstr>
      <vt:lpstr>High, Moderate and Low intensity MH services</vt:lpstr>
      <vt:lpstr>PowerPoint Presentation</vt:lpstr>
      <vt:lpstr>Future Priority</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ფსიქიკური ჯანდაცვი სერვისების განვითარების ძირითადი მიმართულებები და სამომავლო ხედვა</dc:title>
  <dc:creator>Eka Chkonia</dc:creator>
  <cp:lastModifiedBy>Eka Chkonia</cp:lastModifiedBy>
  <cp:revision>74</cp:revision>
  <dcterms:created xsi:type="dcterms:W3CDTF">2019-04-14T23:37:23Z</dcterms:created>
  <dcterms:modified xsi:type="dcterms:W3CDTF">2019-05-21T10:52:27Z</dcterms:modified>
</cp:coreProperties>
</file>